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0"/>
  </p:notesMasterIdLst>
  <p:sldIdLst>
    <p:sldId id="462" r:id="rId2"/>
    <p:sldId id="539" r:id="rId3"/>
    <p:sldId id="536" r:id="rId4"/>
    <p:sldId id="488" r:id="rId5"/>
    <p:sldId id="490" r:id="rId6"/>
    <p:sldId id="491" r:id="rId7"/>
    <p:sldId id="492" r:id="rId8"/>
    <p:sldId id="493" r:id="rId9"/>
    <p:sldId id="494" r:id="rId10"/>
    <p:sldId id="495" r:id="rId11"/>
    <p:sldId id="523" r:id="rId12"/>
    <p:sldId id="497" r:id="rId13"/>
    <p:sldId id="524" r:id="rId14"/>
    <p:sldId id="525" r:id="rId15"/>
    <p:sldId id="526" r:id="rId16"/>
    <p:sldId id="498" r:id="rId17"/>
    <p:sldId id="499" r:id="rId18"/>
    <p:sldId id="500" r:id="rId19"/>
    <p:sldId id="501" r:id="rId20"/>
    <p:sldId id="527" r:id="rId21"/>
    <p:sldId id="528" r:id="rId22"/>
    <p:sldId id="529" r:id="rId23"/>
    <p:sldId id="511" r:id="rId24"/>
    <p:sldId id="502" r:id="rId25"/>
    <p:sldId id="503" r:id="rId26"/>
    <p:sldId id="504" r:id="rId27"/>
    <p:sldId id="531" r:id="rId28"/>
    <p:sldId id="512" r:id="rId29"/>
    <p:sldId id="532" r:id="rId30"/>
    <p:sldId id="533" r:id="rId31"/>
    <p:sldId id="534" r:id="rId32"/>
    <p:sldId id="513" r:id="rId33"/>
    <p:sldId id="505" r:id="rId34"/>
    <p:sldId id="506" r:id="rId35"/>
    <p:sldId id="507" r:id="rId36"/>
    <p:sldId id="508" r:id="rId37"/>
    <p:sldId id="509" r:id="rId38"/>
    <p:sldId id="537" r:id="rId39"/>
    <p:sldId id="510" r:id="rId40"/>
    <p:sldId id="514" r:id="rId41"/>
    <p:sldId id="515" r:id="rId42"/>
    <p:sldId id="519" r:id="rId43"/>
    <p:sldId id="516" r:id="rId44"/>
    <p:sldId id="517" r:id="rId45"/>
    <p:sldId id="518" r:id="rId46"/>
    <p:sldId id="520" r:id="rId47"/>
    <p:sldId id="538" r:id="rId48"/>
    <p:sldId id="52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FA7"/>
    <a:srgbClr val="2B2A2F"/>
    <a:srgbClr val="121435"/>
    <a:srgbClr val="F15524"/>
    <a:srgbClr val="5E56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83257" autoAdjust="0"/>
  </p:normalViewPr>
  <p:slideViewPr>
    <p:cSldViewPr snapToGrid="0" snapToObjects="1">
      <p:cViewPr>
        <p:scale>
          <a:sx n="70" d="100"/>
          <a:sy n="70" d="100"/>
        </p:scale>
        <p:origin x="-1086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0B764-5BF4-074C-9B31-33AF699D7171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EB9DF-9B75-E449-814F-98D1C8EB1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3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FC4C8E9-5852-C24F-846E-70DB9B839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723900"/>
            <a:ext cx="5359400" cy="53086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58F39-09AD-8544-938D-EAAB2518896D}"/>
              </a:ext>
            </a:extLst>
          </p:cNvPr>
          <p:cNvSpPr/>
          <p:nvPr userDrawn="1"/>
        </p:nvSpPr>
        <p:spPr>
          <a:xfrm>
            <a:off x="5727700" y="1774905"/>
            <a:ext cx="6464300" cy="3543444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7D10C-587A-A445-B061-19B2AF2A0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885" y="2095952"/>
            <a:ext cx="4286251" cy="2215854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5E1A6BC-E2E8-3946-8F48-1B691494B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3885" y="4518554"/>
            <a:ext cx="4286252" cy="386318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="" xmlns:a16="http://schemas.microsoft.com/office/drawing/2014/main" id="{97ABE2CD-393C-8D4B-94C3-01CDC7698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EE50062-7A77-934B-8C41-EFE951FBF63C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7DFC4AD1-55EC-6244-9845-FCDFEBC0D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4600" y="6356350"/>
            <a:ext cx="1248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531CF99E-D8D9-4448-9E4D-0AE93659A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813C06-4A4A-EF4E-AD94-F575D689D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3" t="8014" r="2299" b="6878"/>
          <a:stretch/>
        </p:blipFill>
        <p:spPr>
          <a:xfrm>
            <a:off x="6529967" y="935955"/>
            <a:ext cx="1851168" cy="66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2AE11A-72FA-DE49-AF39-710EB399316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38200" y="1317625"/>
            <a:ext cx="4656138" cy="225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0530F93F-E594-EC46-B85D-AD8B9B59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872"/>
            <a:ext cx="6781800" cy="510588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028FA7"/>
                </a:solidFill>
                <a:latin typeface="PT Sans" panose="020B05030202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60756A5-7757-A346-AAF2-95F1276DE8A1}"/>
              </a:ext>
            </a:extLst>
          </p:cNvPr>
          <p:cNvSpPr/>
          <p:nvPr userDrawn="1"/>
        </p:nvSpPr>
        <p:spPr>
          <a:xfrm rot="5400000">
            <a:off x="2402858" y="-417319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="" xmlns:a16="http://schemas.microsoft.com/office/drawing/2014/main" id="{D69477BA-F55B-F447-90C5-06DC6CACC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C400083D-0A3C-AE45-B368-5D1C3E6FCA8B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2B5FAC5B-6762-9C4A-84FF-C8E637550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22724" y="6356350"/>
            <a:ext cx="12901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05CA9D1A-D63D-2942-AC98-1810BAECD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5AE6DA61-4CE1-2944-AA58-D9CDF0A1900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625610" y="1317625"/>
            <a:ext cx="4656138" cy="225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90FE9DD7-B53B-1D45-9C46-5C1D5433F61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38200" y="3708760"/>
            <a:ext cx="4656138" cy="225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79BF1CD4-B187-C24F-870F-7C6729198B0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625610" y="3708760"/>
            <a:ext cx="4656138" cy="2257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21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="" xmlns:a16="http://schemas.microsoft.com/office/drawing/2014/main" id="{0530F93F-E594-EC46-B85D-AD8B9B59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872"/>
            <a:ext cx="6781800" cy="510588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60756A5-7757-A346-AAF2-95F1276DE8A1}"/>
              </a:ext>
            </a:extLst>
          </p:cNvPr>
          <p:cNvSpPr/>
          <p:nvPr userDrawn="1"/>
        </p:nvSpPr>
        <p:spPr>
          <a:xfrm rot="5400000">
            <a:off x="2402858" y="-417319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DA2DCB05-9190-B541-A31C-2F92EAA2E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0ACBF678-B526-2249-8FBD-19E113D3D3DE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F9B0CD6F-D937-C44B-AA86-E70C3DFD7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9795" y="6356350"/>
            <a:ext cx="1253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1D7108AD-009D-414E-9B6D-B7FE81FCC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D2259270-F77E-8941-B9BD-FD90C6ADB99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38200" y="1317625"/>
            <a:ext cx="9443548" cy="2257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0F0D895F-556E-A046-A5D0-4AFABF9D03F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38200" y="3735069"/>
            <a:ext cx="4648856" cy="242788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C6D730C5-4FBE-0F4D-BDA4-DB9750C2628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632892" y="3735068"/>
            <a:ext cx="4648856" cy="242788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8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="" xmlns:a16="http://schemas.microsoft.com/office/drawing/2014/main" id="{0530F93F-E594-EC46-B85D-AD8B9B59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872"/>
            <a:ext cx="6781800" cy="510588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028FA7"/>
                </a:solidFill>
                <a:latin typeface="PT Sans" panose="020B05030202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60756A5-7757-A346-AAF2-95F1276DE8A1}"/>
              </a:ext>
            </a:extLst>
          </p:cNvPr>
          <p:cNvSpPr/>
          <p:nvPr userDrawn="1"/>
        </p:nvSpPr>
        <p:spPr>
          <a:xfrm rot="5400000">
            <a:off x="2402858" y="-417319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0AB86C4E-6500-8143-B055-D925819EB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D0F2305F-93A0-4546-B6F8-CB642F2198C5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9E9108C4-61B0-C246-AC34-420E733B3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19535" y="6356350"/>
            <a:ext cx="1293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BF8FB65C-8951-994C-8A10-2962F691C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764D0AD6-6842-D249-9CA7-B676E8C899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38200" y="1317690"/>
            <a:ext cx="4648856" cy="484526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8587817D-6CF8-5848-9836-0103A0B4C3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682052" y="1335489"/>
            <a:ext cx="4648856" cy="23028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4499139F-E112-7E44-AB64-534BC1EA853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682052" y="3845919"/>
            <a:ext cx="4648856" cy="23028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046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25" y="488196"/>
            <a:ext cx="9367202" cy="67437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B8393EA-292B-7F44-B757-596FD391CBFC}"/>
              </a:ext>
            </a:extLst>
          </p:cNvPr>
          <p:cNvSpPr/>
          <p:nvPr userDrawn="1"/>
        </p:nvSpPr>
        <p:spPr>
          <a:xfrm rot="5400000">
            <a:off x="6060807" y="-13212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53846723-F04A-ED48-A84C-31B97E9BF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87B0D06-6D18-F446-BBFF-50B4B653FC2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594D6D3-1423-3046-B024-B3A44DC7A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7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3C7FCF78-611F-7142-800D-50C63B337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38200" y="1531938"/>
            <a:ext cx="10530016" cy="4398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607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25" y="488196"/>
            <a:ext cx="9367202" cy="67437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B8393EA-292B-7F44-B757-596FD391CBFC}"/>
              </a:ext>
            </a:extLst>
          </p:cNvPr>
          <p:cNvSpPr/>
          <p:nvPr userDrawn="1"/>
        </p:nvSpPr>
        <p:spPr>
          <a:xfrm rot="5400000">
            <a:off x="6060807" y="-13212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53846723-F04A-ED48-A84C-31B97E9BF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87B0D06-6D18-F446-BBFF-50B4B653FC2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6594D6D3-1423-3046-B024-B3A44DC7A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32" y="6356350"/>
            <a:ext cx="126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3C7FCF78-611F-7142-800D-50C63B337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1804085"/>
            <a:ext cx="10505303" cy="4300153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25" y="488196"/>
            <a:ext cx="9367202" cy="674370"/>
          </a:xfrm>
        </p:spPr>
        <p:txBody>
          <a:bodyPr anchor="ctr">
            <a:normAutofit/>
          </a:bodyPr>
          <a:lstStyle>
            <a:lvl1pPr algn="ctr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B8393EA-292B-7F44-B757-596FD391CBFC}"/>
              </a:ext>
            </a:extLst>
          </p:cNvPr>
          <p:cNvSpPr/>
          <p:nvPr userDrawn="1"/>
        </p:nvSpPr>
        <p:spPr>
          <a:xfrm rot="5400000">
            <a:off x="6060807" y="-13212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FC562F48-5A59-0C45-BFFE-CC4F50178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912FC96-20E7-C24D-8FEB-8A40EEFB6668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7D911EED-5CA9-1E42-A666-E5F37BEDF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7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90BE378-FAE8-CB45-9BCA-A6D744874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="" xmlns:a16="http://schemas.microsoft.com/office/drawing/2014/main" id="{588EB2E8-4975-4143-991F-4FBDF6D365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656080"/>
            <a:ext cx="4932681" cy="452088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9B9F5719-FDA7-254B-B8DB-375BD90099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9681" y="1650762"/>
            <a:ext cx="4998720" cy="452088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9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710"/>
            <a:ext cx="6044381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B8393EA-292B-7F44-B757-596FD391CBFC}"/>
              </a:ext>
            </a:extLst>
          </p:cNvPr>
          <p:cNvSpPr/>
          <p:nvPr userDrawn="1"/>
        </p:nvSpPr>
        <p:spPr>
          <a:xfrm rot="5400000">
            <a:off x="2363955" y="-202303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0799AE15-3EBF-394E-A83B-501BBEFEB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484CBCA-65D5-8B46-92E3-05F75CBAFE40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F3DCB64D-E09A-CC49-B48E-DF72492F3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8865" y="6356350"/>
            <a:ext cx="12539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D7DB952-7B66-8640-8FD6-C6649615C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97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1413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8200" y="4014505"/>
            <a:ext cx="6576345" cy="720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6862"/>
            <a:ext cx="6576345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0799AE15-3EBF-394E-A83B-501BBEFEB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484CBCA-65D5-8B46-92E3-05F75CBAFE40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F3DCB64D-E09A-CC49-B48E-DF72492F3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32" y="6356350"/>
            <a:ext cx="126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0D7DB952-7B66-8640-8FD6-C6649615C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8CD24373-A71A-E249-BE43-0C64C2D51E6B}"/>
              </a:ext>
            </a:extLst>
          </p:cNvPr>
          <p:cNvSpPr txBox="1">
            <a:spLocks/>
          </p:cNvSpPr>
          <p:nvPr userDrawn="1"/>
        </p:nvSpPr>
        <p:spPr>
          <a:xfrm>
            <a:off x="838200" y="4746900"/>
            <a:ext cx="6576345" cy="6743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28FA7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US" sz="2000" b="0" i="0" dirty="0">
                <a:latin typeface="Candara" panose="020E0502030303020204" pitchFamily="34" charset="0"/>
                <a:ea typeface="PT Sans" charset="-52"/>
                <a:cs typeface="PT Sans" charset="-52"/>
              </a:rPr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7A2378-928B-724E-AFD3-A644737C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6633FE6-B20F-5549-9C10-B14E0D011A6C}"/>
              </a:ext>
            </a:extLst>
          </p:cNvPr>
          <p:cNvSpPr/>
          <p:nvPr userDrawn="1"/>
        </p:nvSpPr>
        <p:spPr>
          <a:xfrm>
            <a:off x="4772025" y="1570038"/>
            <a:ext cx="85110" cy="2875479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="" xmlns:a16="http://schemas.microsoft.com/office/drawing/2014/main" id="{D85AA426-1060-5741-89B2-8AF9514744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3B63FFD-8F01-454A-A62F-FF89D5E7A70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="" xmlns:a16="http://schemas.microsoft.com/office/drawing/2014/main" id="{1ABA333A-D221-4246-A37D-E2F74CDDC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8865" y="6356350"/>
            <a:ext cx="125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EE4C5F78-7C9A-314D-9563-EA76D935F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7A3B4C81-107A-4841-A335-F881B760296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057401"/>
            <a:ext cx="3933826" cy="3811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869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72F35BF4-7243-414B-8846-8F08E737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3B63FFD-8F01-454A-A62F-FF89D5E7A70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00B6CD8-CE61-7740-849B-5D076E8F0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32" y="6356350"/>
            <a:ext cx="126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E1D4948C-78BA-3B42-995B-145A8C6E1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35EA4795-7117-6141-A515-B9527007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046"/>
            <a:ext cx="6576345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FE00B8-1587-8B44-8D42-3F5B952D29DB}"/>
              </a:ext>
            </a:extLst>
          </p:cNvPr>
          <p:cNvSpPr/>
          <p:nvPr userDrawn="1"/>
        </p:nvSpPr>
        <p:spPr>
          <a:xfrm rot="5400000">
            <a:off x="2389980" y="-21213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5142215C-F02E-CC49-8848-8B5BC4AD85C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2482152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="" xmlns:a16="http://schemas.microsoft.com/office/drawing/2014/main" id="{1BD447A7-4258-324D-B518-2260C550A6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1697460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83577D53-B56B-7740-B155-596F28EDF89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86415" y="2482152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="" xmlns:a16="http://schemas.microsoft.com/office/drawing/2014/main" id="{AB44667F-6FD7-D145-9B45-3AEA7E7B63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86415" y="1697460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035C1795-7417-AC49-81E8-2C6CFB8EA6E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38199" y="4586706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="" xmlns:a16="http://schemas.microsoft.com/office/drawing/2014/main" id="{4C4FBD29-A466-0F4C-8301-D03855B030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199" y="3802014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AD979C50-3FEA-724D-A846-0EA66F19EB5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886414" y="4586706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36">
            <a:extLst>
              <a:ext uri="{FF2B5EF4-FFF2-40B4-BE49-F238E27FC236}">
                <a16:creationId xmlns="" xmlns:a16="http://schemas.microsoft.com/office/drawing/2014/main" id="{38181CA6-66D4-614F-BC01-2CECF35EA3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86414" y="3802014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8A962189-9A95-F449-A5BB-321C4CAEC96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34628" y="1697460"/>
            <a:ext cx="4421631" cy="39172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44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FC4C8E9-5852-C24F-846E-70DB9B839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723900"/>
            <a:ext cx="4463821" cy="53086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58F39-09AD-8544-938D-EAAB2518896D}"/>
              </a:ext>
            </a:extLst>
          </p:cNvPr>
          <p:cNvSpPr/>
          <p:nvPr userDrawn="1"/>
        </p:nvSpPr>
        <p:spPr>
          <a:xfrm>
            <a:off x="4921250" y="1003300"/>
            <a:ext cx="6432550" cy="1384299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D06F6C3-D1B4-E347-B5E0-D2AFE770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8325" y="1245195"/>
            <a:ext cx="4619171" cy="900508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99FFB8B0-9EC8-0F41-82FE-60BE47A8C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325" y="2711449"/>
            <a:ext cx="5335475" cy="1980179"/>
          </a:xfrm>
        </p:spPr>
        <p:txBody>
          <a:bodyPr/>
          <a:lstStyle>
            <a:lvl1pPr>
              <a:defRPr b="0" i="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>
              <a:defRPr b="0" i="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2pPr>
            <a:lvl3pPr>
              <a:defRPr b="0" i="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3pPr>
            <a:lvl4pPr>
              <a:defRPr b="0" i="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4pPr>
            <a:lvl5pPr>
              <a:defRPr b="0" i="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="" xmlns:a16="http://schemas.microsoft.com/office/drawing/2014/main" id="{FEA8CB31-A2A6-A049-9259-ED1D002A6E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2FFDAF1C-3F43-6446-BA71-4D29556D99EB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="" xmlns:a16="http://schemas.microsoft.com/office/drawing/2014/main" id="{ADF07C2F-4470-1A4A-AA16-BE4D4206D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0000" y="6356350"/>
            <a:ext cx="1222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275E0FAC-F8BB-6741-8F43-1F75D9B4C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81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72F35BF4-7243-414B-8846-8F08E737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3B63FFD-8F01-454A-A62F-FF89D5E7A70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00B6CD8-CE61-7740-849B-5D076E8F0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7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E1D4948C-78BA-3B42-995B-145A8C6E1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35EA4795-7117-6141-A515-B9527007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046"/>
            <a:ext cx="6576345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PT Sans" panose="020B05030202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FE00B8-1587-8B44-8D42-3F5B952D29DB}"/>
              </a:ext>
            </a:extLst>
          </p:cNvPr>
          <p:cNvSpPr/>
          <p:nvPr userDrawn="1"/>
        </p:nvSpPr>
        <p:spPr>
          <a:xfrm rot="5400000">
            <a:off x="2389980" y="-21213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5142215C-F02E-CC49-8848-8B5BC4AD85C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679614" y="2556970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="" xmlns:a16="http://schemas.microsoft.com/office/drawing/2014/main" id="{1BD447A7-4258-324D-B518-2260C550A6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9614" y="1772278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83577D53-B56B-7740-B155-596F28EDF89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727829" y="2556970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="" xmlns:a16="http://schemas.microsoft.com/office/drawing/2014/main" id="{AB44667F-6FD7-D145-9B45-3AEA7E7B63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27829" y="1772278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035C1795-7417-AC49-81E8-2C6CFB8EA6E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679613" y="4661524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="" xmlns:a16="http://schemas.microsoft.com/office/drawing/2014/main" id="{4C4FBD29-A466-0F4C-8301-D03855B030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9613" y="3876832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AD979C50-3FEA-724D-A846-0EA66F19EB5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727828" y="4661524"/>
            <a:ext cx="2770002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36">
            <a:extLst>
              <a:ext uri="{FF2B5EF4-FFF2-40B4-BE49-F238E27FC236}">
                <a16:creationId xmlns="" xmlns:a16="http://schemas.microsoft.com/office/drawing/2014/main" id="{38181CA6-66D4-614F-BC01-2CECF35EA3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27828" y="3876832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C4586E57-3695-E54A-BF77-F608661E6F9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8199" y="1772278"/>
            <a:ext cx="4421631" cy="39172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76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72F35BF4-7243-414B-8846-8F08E737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3B63FFD-8F01-454A-A62F-FF89D5E7A70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00B6CD8-CE61-7740-849B-5D076E8F0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19535" y="6356350"/>
            <a:ext cx="1293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E1D4948C-78BA-3B42-995B-145A8C6E1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35EA4795-7117-6141-A515-B9527007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046"/>
            <a:ext cx="6576345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FE00B8-1587-8B44-8D42-3F5B952D29DB}"/>
              </a:ext>
            </a:extLst>
          </p:cNvPr>
          <p:cNvSpPr/>
          <p:nvPr userDrawn="1"/>
        </p:nvSpPr>
        <p:spPr>
          <a:xfrm rot="5400000">
            <a:off x="2389980" y="-21213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83577D53-B56B-7740-B155-596F28EDF89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27311" y="2330668"/>
            <a:ext cx="4004945" cy="1251602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="" xmlns:a16="http://schemas.microsoft.com/office/drawing/2014/main" id="{AB44667F-6FD7-D145-9B45-3AEA7E7B63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27312" y="1769614"/>
            <a:ext cx="4004945" cy="4399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23F9610A-5724-5B48-81DC-F34C55C93E8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827311" y="4630734"/>
            <a:ext cx="4004945" cy="1251602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="" xmlns:a16="http://schemas.microsoft.com/office/drawing/2014/main" id="{C7673C4E-BAEE-374E-B1C0-0FF372808E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7312" y="4069680"/>
            <a:ext cx="4004945" cy="4399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76D41CA2-40F9-8047-8DB5-E9159748028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38199" y="1656081"/>
            <a:ext cx="4658033" cy="20808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="" xmlns:a16="http://schemas.microsoft.com/office/drawing/2014/main" id="{53B809DE-88EA-C542-AB82-F28DD406C7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38199" y="3915555"/>
            <a:ext cx="4658033" cy="20927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419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="" xmlns:a16="http://schemas.microsoft.com/office/drawing/2014/main" id="{72F35BF4-7243-414B-8846-8F08E737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93B63FFD-8F01-454A-A62F-FF89D5E7A706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700B6CD8-CE61-7740-849B-5D076E8F0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7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E1D4948C-78BA-3B42-995B-145A8C6E1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35EA4795-7117-6141-A515-B9527007A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046"/>
            <a:ext cx="6576345" cy="674370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4FE00B8-1587-8B44-8D42-3F5B952D29DB}"/>
              </a:ext>
            </a:extLst>
          </p:cNvPr>
          <p:cNvSpPr/>
          <p:nvPr userDrawn="1"/>
        </p:nvSpPr>
        <p:spPr>
          <a:xfrm rot="5400000">
            <a:off x="2389980" y="-212134"/>
            <a:ext cx="70385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5142215C-F02E-CC49-8848-8B5BC4AD85C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4540450"/>
            <a:ext cx="2249129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="" xmlns:a16="http://schemas.microsoft.com/office/drawing/2014/main" id="{1BD447A7-4258-324D-B518-2260C550A6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3755758"/>
            <a:ext cx="2249129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B1586F-8F0C-7E41-9B3C-015909F53D0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8200" y="1772278"/>
            <a:ext cx="2249129" cy="1737838"/>
          </a:xfrm>
        </p:spPr>
        <p:txBody>
          <a:bodyPr/>
          <a:lstStyle/>
          <a:p>
            <a:r>
              <a:rPr lang="en-US" dirty="0"/>
              <a:t>Icon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CDAA7476-00BE-C24A-B61A-40A22D60C222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451554" y="4543806"/>
            <a:ext cx="2249129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36">
            <a:extLst>
              <a:ext uri="{FF2B5EF4-FFF2-40B4-BE49-F238E27FC236}">
                <a16:creationId xmlns="" xmlns:a16="http://schemas.microsoft.com/office/drawing/2014/main" id="{141677B9-701D-5647-9EF5-29F9F5A4A2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51554" y="3759114"/>
            <a:ext cx="2249129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87AB35AD-2E90-7446-918D-61B8C5A067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451554" y="1775634"/>
            <a:ext cx="2249129" cy="1737838"/>
          </a:xfrm>
        </p:spPr>
        <p:txBody>
          <a:bodyPr/>
          <a:lstStyle/>
          <a:p>
            <a:r>
              <a:rPr lang="en-US" dirty="0"/>
              <a:t>Icon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C1226542-A26C-F142-B76C-0012C7E3FC8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64909" y="4540450"/>
            <a:ext cx="2249129" cy="102796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="" xmlns:a16="http://schemas.microsoft.com/office/drawing/2014/main" id="{00EDE21F-5513-7A4D-A86B-076F2D16FB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64909" y="3755758"/>
            <a:ext cx="2249129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F3FDDA0C-948E-A845-974F-975915ED4DE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064909" y="1772278"/>
            <a:ext cx="2249129" cy="1737838"/>
          </a:xfrm>
        </p:spPr>
        <p:txBody>
          <a:bodyPr/>
          <a:lstStyle/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66063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992016-F315-4E35-A66C-D09DD757D04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6011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12/19/2019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3992016-F315-4E35-A66C-D09DD757D0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815233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2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357268" y="1200192"/>
            <a:ext cx="3713639" cy="293817"/>
          </a:xfrm>
          <a:prstGeom prst="rect">
            <a:avLst/>
          </a:prstGeom>
        </p:spPr>
        <p:txBody>
          <a:bodyPr lIns="45369" tIns="22663" rIns="45369" bIns="22663" anchor="t"/>
          <a:lstStyle>
            <a:lvl1pPr marL="0" algn="l" defTabSz="1208493" rtl="0" eaLnBrk="1" latinLnBrk="0" hangingPunct="1">
              <a:lnSpc>
                <a:spcPct val="125000"/>
              </a:lnSpc>
              <a:defRPr lang="en-US" sz="1400" b="0" i="0" kern="1200" noProof="0" dirty="0" smtClean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noProof="0" dirty="0"/>
              <a:t>Some subtitle text about your company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372549" y="6516782"/>
            <a:ext cx="472409" cy="269115"/>
          </a:xfrm>
          <a:prstGeom prst="rect">
            <a:avLst/>
          </a:prstGeom>
        </p:spPr>
        <p:txBody>
          <a:bodyPr lIns="90616" tIns="45328" rIns="90616" bIns="45328"/>
          <a:lstStyle>
            <a:lvl1pPr algn="ctr">
              <a:defRPr sz="100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905800"/>
            <a:fld id="{597BFFA6-61B1-4984-983B-9D1AEC0ED12D}" type="slidenum">
              <a:rPr lang="es-SV" smtClean="0"/>
              <a:pPr defTabSz="905800"/>
              <a:t>‹#›</a:t>
            </a:fld>
            <a:endParaRPr lang="es-SV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57268" y="267845"/>
            <a:ext cx="11453216" cy="473313"/>
          </a:xfrm>
          <a:prstGeom prst="rect">
            <a:avLst/>
          </a:prstGeom>
        </p:spPr>
        <p:txBody>
          <a:bodyPr lIns="45369" tIns="22663" rIns="45369" bIns="22663" anchor="ctr"/>
          <a:lstStyle>
            <a:lvl1pPr marL="0" algn="l" defTabSz="1208493" rtl="0" eaLnBrk="1" latinLnBrk="0" hangingPunct="1">
              <a:defRPr lang="en-US" sz="30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9" name="18 Conector recto"/>
          <p:cNvCxnSpPr/>
          <p:nvPr userDrawn="1"/>
        </p:nvCxnSpPr>
        <p:spPr>
          <a:xfrm>
            <a:off x="357268" y="970675"/>
            <a:ext cx="308264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 userDrawn="1"/>
        </p:nvSpPr>
        <p:spPr bwMode="auto">
          <a:xfrm>
            <a:off x="357268" y="954477"/>
            <a:ext cx="1030285" cy="32396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grpSp>
        <p:nvGrpSpPr>
          <p:cNvPr id="4" name="3 Grupo"/>
          <p:cNvGrpSpPr>
            <a:grpSpLocks noChangeAspect="1"/>
          </p:cNvGrpSpPr>
          <p:nvPr userDrawn="1"/>
        </p:nvGrpSpPr>
        <p:grpSpPr>
          <a:xfrm>
            <a:off x="11803326" y="6535184"/>
            <a:ext cx="232297" cy="232311"/>
            <a:chOff x="9447488" y="6048704"/>
            <a:chExt cx="1800000" cy="1800200"/>
          </a:xfrm>
        </p:grpSpPr>
        <p:sp>
          <p:nvSpPr>
            <p:cNvPr id="2" name="1 Elipse"/>
            <p:cNvSpPr>
              <a:spLocks noChangeAspect="1"/>
            </p:cNvSpPr>
            <p:nvPr userDrawn="1"/>
          </p:nvSpPr>
          <p:spPr bwMode="auto">
            <a:xfrm>
              <a:off x="9447488" y="6048704"/>
              <a:ext cx="1800000" cy="1800200"/>
            </a:xfrm>
            <a:prstGeom prst="ellipse">
              <a:avLst/>
            </a:prstGeom>
            <a:noFill/>
            <a:ln>
              <a:solidFill>
                <a:srgbClr val="6C6C6C"/>
              </a:solidFill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3" name="2 Cheurón">
              <a:hlinkClick r:id="" action="ppaction://hlinkshowjump?jump=nextslide"/>
            </p:cNvPr>
            <p:cNvSpPr/>
            <p:nvPr userDrawn="1"/>
          </p:nvSpPr>
          <p:spPr bwMode="auto">
            <a:xfrm>
              <a:off x="10015172" y="6481483"/>
              <a:ext cx="719978" cy="934645"/>
            </a:xfrm>
            <a:prstGeom prst="chevron">
              <a:avLst>
                <a:gd name="adj" fmla="val 84396"/>
              </a:avLst>
            </a:prstGeom>
            <a:solidFill>
              <a:srgbClr val="6C6C6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grpSp>
        <p:nvGrpSpPr>
          <p:cNvPr id="22" name="21 Grupo"/>
          <p:cNvGrpSpPr>
            <a:grpSpLocks noChangeAspect="1"/>
          </p:cNvGrpSpPr>
          <p:nvPr userDrawn="1"/>
        </p:nvGrpSpPr>
        <p:grpSpPr>
          <a:xfrm>
            <a:off x="11181884" y="6535184"/>
            <a:ext cx="232297" cy="232311"/>
            <a:chOff x="9447488" y="6048704"/>
            <a:chExt cx="1800000" cy="1800200"/>
          </a:xfrm>
        </p:grpSpPr>
        <p:sp>
          <p:nvSpPr>
            <p:cNvPr id="23" name="22 Elipse"/>
            <p:cNvSpPr>
              <a:spLocks noChangeAspect="1"/>
            </p:cNvSpPr>
            <p:nvPr userDrawn="1"/>
          </p:nvSpPr>
          <p:spPr bwMode="auto">
            <a:xfrm>
              <a:off x="9447488" y="6048704"/>
              <a:ext cx="1800000" cy="1800200"/>
            </a:xfrm>
            <a:prstGeom prst="ellipse">
              <a:avLst/>
            </a:prstGeom>
            <a:noFill/>
            <a:ln>
              <a:solidFill>
                <a:srgbClr val="6C6C6C"/>
              </a:solidFill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4" name="23 Cheurón">
              <a:hlinkClick r:id="" action="ppaction://hlinkshowjump?jump=previousslide"/>
            </p:cNvPr>
            <p:cNvSpPr/>
            <p:nvPr userDrawn="1"/>
          </p:nvSpPr>
          <p:spPr bwMode="auto">
            <a:xfrm flipH="1">
              <a:off x="9959826" y="6481483"/>
              <a:ext cx="719978" cy="934645"/>
            </a:xfrm>
            <a:prstGeom prst="chevron">
              <a:avLst>
                <a:gd name="adj" fmla="val 84396"/>
              </a:avLst>
            </a:prstGeom>
            <a:solidFill>
              <a:srgbClr val="6C6C6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cxnSp>
        <p:nvCxnSpPr>
          <p:cNvPr id="15" name="14 Conector recto"/>
          <p:cNvCxnSpPr/>
          <p:nvPr userDrawn="1"/>
        </p:nvCxnSpPr>
        <p:spPr>
          <a:xfrm>
            <a:off x="223230" y="6654853"/>
            <a:ext cx="10958654" cy="0"/>
          </a:xfrm>
          <a:prstGeom prst="line">
            <a:avLst/>
          </a:prstGeom>
          <a:ln w="952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2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4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897689-9257-714F-9A5A-E03E7C297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Avenir Next Condensed" charset="0"/>
                <a:ea typeface="Avenir Next Condensed" charset="0"/>
                <a:cs typeface="Avenir Next Condense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006304-313B-CB48-B562-00CB5DA97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Next Condensed" charset="0"/>
                <a:ea typeface="Avenir Next Condensed" charset="0"/>
                <a:cs typeface="Avenir Next Condensed" charset="0"/>
              </a:defRPr>
            </a:lvl1pPr>
            <a:lvl2pPr marL="457132" indent="0" algn="ctr">
              <a:buNone/>
              <a:defRPr sz="2000"/>
            </a:lvl2pPr>
            <a:lvl3pPr marL="914263" indent="0" algn="ctr">
              <a:buNone/>
              <a:defRPr sz="1800"/>
            </a:lvl3pPr>
            <a:lvl4pPr marL="1371394" indent="0" algn="ctr">
              <a:buNone/>
              <a:defRPr sz="1600"/>
            </a:lvl4pPr>
            <a:lvl5pPr marL="1828526" indent="0" algn="ctr">
              <a:buNone/>
              <a:defRPr sz="1600"/>
            </a:lvl5pPr>
            <a:lvl6pPr marL="2285657" indent="0" algn="ctr">
              <a:buNone/>
              <a:defRPr sz="1600"/>
            </a:lvl6pPr>
            <a:lvl7pPr marL="2742788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AF6450-D456-8C4A-8D60-A8F5EA10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873" y="617090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FC4C8E9-5852-C24F-846E-70DB9B8393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036320"/>
            <a:ext cx="10515600" cy="3655308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58F39-09AD-8544-938D-EAAB2518896D}"/>
              </a:ext>
            </a:extLst>
          </p:cNvPr>
          <p:cNvSpPr/>
          <p:nvPr userDrawn="1"/>
        </p:nvSpPr>
        <p:spPr>
          <a:xfrm>
            <a:off x="5024120" y="4218466"/>
            <a:ext cx="6508750" cy="734715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D06F6C3-D1B4-E347-B5E0-D2AFE770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389" y="4298834"/>
            <a:ext cx="5267632" cy="562624"/>
          </a:xfrm>
        </p:spPr>
        <p:txBody>
          <a:bodyPr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3ABB9770-2C81-4645-A6DD-EB360EEBA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10389" y="5040845"/>
            <a:ext cx="5400245" cy="1136118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="" xmlns:a16="http://schemas.microsoft.com/office/drawing/2014/main" id="{A9894F45-E4A5-E249-B51D-D9BCEFB626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987" y="344780"/>
            <a:ext cx="5263013" cy="44087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="" xmlns:a16="http://schemas.microsoft.com/office/drawing/2014/main" id="{C4391C10-5C0A-8047-B04E-7AD9FB2A2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2E6ECEA0-F1BD-7E42-8683-3F2E87D68872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="" xmlns:a16="http://schemas.microsoft.com/office/drawing/2014/main" id="{FA7AB22C-1B8F-754F-BA7B-5629916DE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4600" y="6356350"/>
            <a:ext cx="1248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3F9F1C0-21BE-4449-B545-3A96C273E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5976A02-D19C-0148-94DE-472F6A236DDC}"/>
              </a:ext>
            </a:extLst>
          </p:cNvPr>
          <p:cNvSpPr/>
          <p:nvPr userDrawn="1"/>
        </p:nvSpPr>
        <p:spPr>
          <a:xfrm rot="5400000">
            <a:off x="2389727" y="-598256"/>
            <a:ext cx="36119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98226E0-404A-8F41-9A41-62E2ACDAB309}"/>
              </a:ext>
            </a:extLst>
          </p:cNvPr>
          <p:cNvSpPr/>
          <p:nvPr userDrawn="1"/>
        </p:nvSpPr>
        <p:spPr>
          <a:xfrm>
            <a:off x="0" y="1"/>
            <a:ext cx="12192000" cy="6176962"/>
          </a:xfrm>
          <a:prstGeom prst="rect">
            <a:avLst/>
          </a:prstGeom>
          <a:solidFill>
            <a:srgbClr val="2B2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D1192ED-4EAA-D84E-9DE0-EC695C2228C8}"/>
              </a:ext>
            </a:extLst>
          </p:cNvPr>
          <p:cNvSpPr/>
          <p:nvPr userDrawn="1"/>
        </p:nvSpPr>
        <p:spPr>
          <a:xfrm>
            <a:off x="660399" y="711200"/>
            <a:ext cx="10871201" cy="494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E5409C-28CD-374F-8AEF-1C239F2F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250943"/>
            <a:ext cx="7532915" cy="765287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0013E418-B424-C841-8229-EE462B15A325}"/>
              </a:ext>
            </a:extLst>
          </p:cNvPr>
          <p:cNvSpPr/>
          <p:nvPr userDrawn="1"/>
        </p:nvSpPr>
        <p:spPr>
          <a:xfrm rot="5400000">
            <a:off x="417282" y="582613"/>
            <a:ext cx="1117601" cy="1016000"/>
          </a:xfrm>
          <a:prstGeom prst="rtTriangle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="" xmlns:a16="http://schemas.microsoft.com/office/drawing/2014/main" id="{D29BACC1-D69D-1D49-AB96-F5E361512333}"/>
              </a:ext>
            </a:extLst>
          </p:cNvPr>
          <p:cNvSpPr/>
          <p:nvPr userDrawn="1"/>
        </p:nvSpPr>
        <p:spPr>
          <a:xfrm rot="16200000">
            <a:off x="10657117" y="4814093"/>
            <a:ext cx="1117601" cy="1016000"/>
          </a:xfrm>
          <a:prstGeom prst="rtTriangle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="" xmlns:a16="http://schemas.microsoft.com/office/drawing/2014/main" id="{80DAD256-016B-2C48-B614-B51AE7D0B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1536BD7C-6E9C-9D4D-B67E-F3B21FD69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8866" y="6356350"/>
            <a:ext cx="1253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="" xmlns:a16="http://schemas.microsoft.com/office/drawing/2014/main" id="{275DFC54-27EB-194D-8F6A-34BEE6595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C16AB48-B270-A847-8A8A-188BDB2B08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8179" y="2261727"/>
            <a:ext cx="9329738" cy="29003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152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7BE294D-3B1B-A74C-AE1C-2D0CE078940B}"/>
              </a:ext>
            </a:extLst>
          </p:cNvPr>
          <p:cNvSpPr/>
          <p:nvPr userDrawn="1"/>
        </p:nvSpPr>
        <p:spPr>
          <a:xfrm>
            <a:off x="0" y="0"/>
            <a:ext cx="12192000" cy="617696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="" xmlns:a16="http://schemas.microsoft.com/office/drawing/2014/main" id="{05157199-6510-8445-8AED-8E02E2D0C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4462" y="454027"/>
            <a:ext cx="5069338" cy="53086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3BFB3A-7C9E-504D-8494-5F811F0DCB90}"/>
              </a:ext>
            </a:extLst>
          </p:cNvPr>
          <p:cNvSpPr/>
          <p:nvPr userDrawn="1"/>
        </p:nvSpPr>
        <p:spPr>
          <a:xfrm rot="5400000">
            <a:off x="1593850" y="57150"/>
            <a:ext cx="4673600" cy="618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9E8333-2D15-EB4E-851B-12B4BCB0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12" y="1160754"/>
            <a:ext cx="5240788" cy="1178429"/>
          </a:xfrm>
        </p:spPr>
        <p:txBody>
          <a:bodyPr anchor="ctr">
            <a:normAutofit/>
          </a:bodyPr>
          <a:lstStyle>
            <a:lvl1pPr algn="l">
              <a:defRPr sz="36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="" xmlns:a16="http://schemas.microsoft.com/office/drawing/2014/main" id="{8BB867E4-8EC3-4940-AD2B-F6EC463549E7}"/>
              </a:ext>
            </a:extLst>
          </p:cNvPr>
          <p:cNvSpPr/>
          <p:nvPr userDrawn="1"/>
        </p:nvSpPr>
        <p:spPr>
          <a:xfrm rot="5400000">
            <a:off x="417282" y="582613"/>
            <a:ext cx="1117601" cy="1016000"/>
          </a:xfrm>
          <a:prstGeom prst="rtTriangle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="" xmlns:a16="http://schemas.microsoft.com/office/drawing/2014/main" id="{A15FCDCF-A911-314F-A675-4262A90C1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35B1F726-CA6A-3A40-99A1-063471D169CD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78FB44FE-CFB3-734E-92AD-E1838515F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4600" y="6356350"/>
            <a:ext cx="12482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EC39898-FA23-204F-BC61-A568A3E48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="" xmlns:a16="http://schemas.microsoft.com/office/drawing/2014/main" id="{B9B10F54-5CE2-334A-90E5-DDE7AC654B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64791" y="2518570"/>
            <a:ext cx="5224910" cy="260403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0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="" xmlns:a16="http://schemas.microsoft.com/office/drawing/2014/main" id="{05157199-6510-8445-8AED-8E02E2D0C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8962" y="1066877"/>
            <a:ext cx="4624838" cy="2370773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="" xmlns:a16="http://schemas.microsoft.com/office/drawing/2014/main" id="{F6C3687D-840B-7441-BF78-3568EF72C3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8962" y="3718071"/>
            <a:ext cx="4624838" cy="2370773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C3BFB3A-7C9E-504D-8494-5F811F0DCB90}"/>
              </a:ext>
            </a:extLst>
          </p:cNvPr>
          <p:cNvSpPr/>
          <p:nvPr userDrawn="1"/>
        </p:nvSpPr>
        <p:spPr>
          <a:xfrm rot="5400000">
            <a:off x="2643303" y="-812337"/>
            <a:ext cx="2518681" cy="6128887"/>
          </a:xfrm>
          <a:prstGeom prst="rect">
            <a:avLst/>
          </a:prstGeom>
          <a:solidFill>
            <a:srgbClr val="2B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9E8333-2D15-EB4E-851B-12B4BCB0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87" y="1205081"/>
            <a:ext cx="5263012" cy="412024"/>
          </a:xfrm>
        </p:spPr>
        <p:txBody>
          <a:bodyPr anchor="ctr">
            <a:noAutofit/>
          </a:bodyPr>
          <a:lstStyle>
            <a:lvl1pPr algn="l">
              <a:defRPr sz="24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31E17-E1A9-754E-9A29-0E32C3510D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6686" y="1796492"/>
            <a:ext cx="5263013" cy="152037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31DFD47-C466-D74C-89A6-67C2628AB144}"/>
              </a:ext>
            </a:extLst>
          </p:cNvPr>
          <p:cNvSpPr/>
          <p:nvPr userDrawn="1"/>
        </p:nvSpPr>
        <p:spPr>
          <a:xfrm rot="5400000">
            <a:off x="2643303" y="1838857"/>
            <a:ext cx="2518681" cy="6128887"/>
          </a:xfrm>
          <a:prstGeom prst="rect">
            <a:avLst/>
          </a:prstGeom>
          <a:solidFill>
            <a:srgbClr val="2B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="" xmlns:a16="http://schemas.microsoft.com/office/drawing/2014/main" id="{A3C7268F-0DE2-A641-9E83-7E1945C8D71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226686" y="4447686"/>
            <a:ext cx="5263013" cy="152037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631C3932-5DBB-9548-894B-2008D05EF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6686" y="3825388"/>
            <a:ext cx="5263013" cy="44087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="" xmlns:a16="http://schemas.microsoft.com/office/drawing/2014/main" id="{B8DD58C8-2E1E-BF4E-BFA1-3383780D8B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987" y="344780"/>
            <a:ext cx="5263013" cy="44087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414051DA-19D9-0E42-9754-41E52D25DF45}"/>
              </a:ext>
            </a:extLst>
          </p:cNvPr>
          <p:cNvSpPr/>
          <p:nvPr userDrawn="1"/>
        </p:nvSpPr>
        <p:spPr>
          <a:xfrm rot="5400000">
            <a:off x="2389727" y="-598256"/>
            <a:ext cx="36119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="" xmlns:a16="http://schemas.microsoft.com/office/drawing/2014/main" id="{8143E180-ED04-5146-81C7-BEAB2CB32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0B0A5610-4F94-F940-A68D-A3A7B61CF015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="" xmlns:a16="http://schemas.microsoft.com/office/drawing/2014/main" id="{D793B2D5-76A0-8F49-85A8-D5DBE34D3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8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0EB3CA79-3E91-A145-8FF1-8F198B2D4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26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97483F-E85B-5740-B2B5-B658A73E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03" y="4065486"/>
            <a:ext cx="3012971" cy="663909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CC74A6-40F0-174E-8194-320C75B86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1302" y="4822635"/>
            <a:ext cx="3012971" cy="1354327"/>
          </a:xfrm>
        </p:spPr>
        <p:txBody>
          <a:bodyPr>
            <a:noAutofit/>
          </a:bodyPr>
          <a:lstStyle>
            <a:lvl1pPr>
              <a:defRPr sz="1600">
                <a:latin typeface="Candara" panose="020E0502030303020204" pitchFamily="34" charset="0"/>
              </a:defRPr>
            </a:lvl1pPr>
            <a:lvl2pPr>
              <a:defRPr sz="1400">
                <a:latin typeface="Candara" panose="020E0502030303020204" pitchFamily="34" charset="0"/>
              </a:defRPr>
            </a:lvl2pPr>
            <a:lvl3pPr>
              <a:defRPr sz="1200">
                <a:latin typeface="Candara" panose="020E0502030303020204" pitchFamily="34" charset="0"/>
              </a:defRPr>
            </a:lvl3pPr>
            <a:lvl4pPr>
              <a:defRPr sz="1100">
                <a:latin typeface="Candara" panose="020E0502030303020204" pitchFamily="34" charset="0"/>
              </a:defRPr>
            </a:lvl4pPr>
            <a:lvl5pPr>
              <a:defRPr sz="1100"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AC9C5C55-3BCF-E145-AC3D-665FE6BFF5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303" y="1050326"/>
            <a:ext cx="3012971" cy="28147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05EE156-916E-7A44-BA9E-A59785CA8B9B}"/>
              </a:ext>
            </a:extLst>
          </p:cNvPr>
          <p:cNvSpPr/>
          <p:nvPr userDrawn="1"/>
        </p:nvSpPr>
        <p:spPr>
          <a:xfrm>
            <a:off x="838200" y="1645791"/>
            <a:ext cx="126206" cy="1785446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1482BBC3-FB26-B344-8BA1-220F492E60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1346" y="1152383"/>
            <a:ext cx="3012971" cy="29820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DB3F769-1A4E-AD4B-86BB-EF24DCC32E23}"/>
              </a:ext>
            </a:extLst>
          </p:cNvPr>
          <p:cNvSpPr/>
          <p:nvPr userDrawn="1"/>
        </p:nvSpPr>
        <p:spPr>
          <a:xfrm>
            <a:off x="4557683" y="1750709"/>
            <a:ext cx="126206" cy="1785446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287C7AF4-86C1-4249-9D60-CA99772BB1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40829" y="1050326"/>
            <a:ext cx="3012971" cy="2823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9F272A7-7FA8-A14E-A081-B119D56417C5}"/>
              </a:ext>
            </a:extLst>
          </p:cNvPr>
          <p:cNvSpPr/>
          <p:nvPr userDrawn="1"/>
        </p:nvSpPr>
        <p:spPr>
          <a:xfrm>
            <a:off x="8277725" y="1564973"/>
            <a:ext cx="126206" cy="1785446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7C6C57AB-8D85-0041-BFAE-DDADA41D400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621346" y="4822635"/>
            <a:ext cx="3012971" cy="1354327"/>
          </a:xfrm>
        </p:spPr>
        <p:txBody>
          <a:bodyPr>
            <a:noAutofit/>
          </a:bodyPr>
          <a:lstStyle>
            <a:lvl1pPr>
              <a:defRPr sz="1600">
                <a:latin typeface="Candara" panose="020E0502030303020204" pitchFamily="34" charset="0"/>
              </a:defRPr>
            </a:lvl1pPr>
            <a:lvl2pPr>
              <a:defRPr sz="1400">
                <a:latin typeface="Candara" panose="020E0502030303020204" pitchFamily="34" charset="0"/>
              </a:defRPr>
            </a:lvl2pPr>
            <a:lvl3pPr>
              <a:defRPr sz="1200">
                <a:latin typeface="Candara" panose="020E0502030303020204" pitchFamily="34" charset="0"/>
              </a:defRPr>
            </a:lvl3pPr>
            <a:lvl4pPr>
              <a:defRPr sz="1100">
                <a:latin typeface="Candara" panose="020E0502030303020204" pitchFamily="34" charset="0"/>
              </a:defRPr>
            </a:lvl4pPr>
            <a:lvl5pPr>
              <a:defRPr sz="1100"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47152204-119B-054A-9598-CCE17CB88E4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340828" y="4841485"/>
            <a:ext cx="3012971" cy="1335477"/>
          </a:xfrm>
        </p:spPr>
        <p:txBody>
          <a:bodyPr>
            <a:noAutofit/>
          </a:bodyPr>
          <a:lstStyle>
            <a:lvl1pPr>
              <a:defRPr sz="1600">
                <a:latin typeface="Candara" panose="020E0502030303020204" pitchFamily="34" charset="0"/>
              </a:defRPr>
            </a:lvl1pPr>
            <a:lvl2pPr>
              <a:defRPr sz="1400">
                <a:latin typeface="Candara" panose="020E0502030303020204" pitchFamily="34" charset="0"/>
              </a:defRPr>
            </a:lvl2pPr>
            <a:lvl3pPr>
              <a:defRPr sz="1200">
                <a:latin typeface="Candara" panose="020E0502030303020204" pitchFamily="34" charset="0"/>
              </a:defRPr>
            </a:lvl3pPr>
            <a:lvl4pPr>
              <a:defRPr sz="1100">
                <a:latin typeface="Candara" panose="020E0502030303020204" pitchFamily="34" charset="0"/>
              </a:defRPr>
            </a:lvl4pPr>
            <a:lvl5pPr>
              <a:defRPr sz="1100"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="" xmlns:a16="http://schemas.microsoft.com/office/drawing/2014/main" id="{8AA7647E-7A48-784C-993F-06F3FB36A0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987" y="344780"/>
            <a:ext cx="5263013" cy="44087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="" xmlns:a16="http://schemas.microsoft.com/office/drawing/2014/main" id="{E2270254-1B6A-0B49-8116-D96CFC812A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25866" y="4246900"/>
            <a:ext cx="3008451" cy="44087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Edit Master title style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="" xmlns:a16="http://schemas.microsoft.com/office/drawing/2014/main" id="{349625E3-ECB6-D74F-8B0B-27895EDA1A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3244" y="4024152"/>
            <a:ext cx="3020555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="" xmlns:a16="http://schemas.microsoft.com/office/drawing/2014/main" id="{06BBB29B-7340-3B4E-9342-FCED02B56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550951E5-1764-4A43-93C9-A7045DE90265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="" xmlns:a16="http://schemas.microsoft.com/office/drawing/2014/main" id="{2F4582A4-5AFE-D94E-AA99-4D875DF4D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99871" y="6356350"/>
            <a:ext cx="1312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="" xmlns:a16="http://schemas.microsoft.com/office/drawing/2014/main" id="{4925ADBA-B7BB-6E4F-B85C-9DB955256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123BC38-F577-F541-AFAA-DF3E205709CF}"/>
              </a:ext>
            </a:extLst>
          </p:cNvPr>
          <p:cNvSpPr/>
          <p:nvPr userDrawn="1"/>
        </p:nvSpPr>
        <p:spPr>
          <a:xfrm rot="5400000">
            <a:off x="2389727" y="-598256"/>
            <a:ext cx="36119" cy="2922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7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0CC2E34-2A9C-BF44-BF31-B63744D81593}"/>
              </a:ext>
            </a:extLst>
          </p:cNvPr>
          <p:cNvSpPr/>
          <p:nvPr userDrawn="1"/>
        </p:nvSpPr>
        <p:spPr>
          <a:xfrm>
            <a:off x="838201" y="784361"/>
            <a:ext cx="3327798" cy="2885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D9DC6-3583-E14A-A76D-1B0D9BDB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000" y="4009764"/>
            <a:ext cx="3559748" cy="861597"/>
          </a:xfrm>
        </p:spPr>
        <p:txBody>
          <a:bodyPr>
            <a:noAutofit/>
          </a:bodyPr>
          <a:lstStyle>
            <a:lvl1pPr>
              <a:defRPr sz="28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="" xmlns:a16="http://schemas.microsoft.com/office/drawing/2014/main" id="{20110D7F-44A0-6341-8CB6-B13052432A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3864" y="1217191"/>
            <a:ext cx="2893541" cy="19718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3474F8E3-75E4-734D-8AC3-0B9E9E76AD6A}"/>
              </a:ext>
            </a:extLst>
          </p:cNvPr>
          <p:cNvSpPr/>
          <p:nvPr userDrawn="1"/>
        </p:nvSpPr>
        <p:spPr>
          <a:xfrm>
            <a:off x="7988932" y="784361"/>
            <a:ext cx="3364868" cy="2885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="" xmlns:a16="http://schemas.microsoft.com/office/drawing/2014/main" id="{2C546F68-4EA2-E54C-BB61-3FD3FF94CF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4596" y="1217191"/>
            <a:ext cx="2893541" cy="19718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0CB84B51-AA32-9548-A1E9-FD914AC19F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65999" y="4907890"/>
            <a:ext cx="3559749" cy="112697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2353C1B2-BE24-F946-A7DB-6FA8E1DB31A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73865" y="4459244"/>
            <a:ext cx="2770002" cy="157562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B2E12886-192E-5F46-9724-BBEF21F9840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24596" y="4459244"/>
            <a:ext cx="2941654" cy="157562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0D1429B-4CC5-5F4D-A208-301A7A31960D}"/>
              </a:ext>
            </a:extLst>
          </p:cNvPr>
          <p:cNvSpPr/>
          <p:nvPr userDrawn="1"/>
        </p:nvSpPr>
        <p:spPr>
          <a:xfrm>
            <a:off x="4165999" y="518984"/>
            <a:ext cx="3822934" cy="3348682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="" xmlns:a16="http://schemas.microsoft.com/office/drawing/2014/main" id="{9413A5CB-3281-BF41-B835-8468DE8463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24597" y="3717061"/>
            <a:ext cx="2941654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="" xmlns:a16="http://schemas.microsoft.com/office/drawing/2014/main" id="{F908EEA3-2A33-4444-B90A-458381C04C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3864" y="3732542"/>
            <a:ext cx="2770003" cy="66361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="" xmlns:a16="http://schemas.microsoft.com/office/drawing/2014/main" id="{601A73CF-35F3-1049-A82A-CE6B3B87E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3F821CCF-54F2-1540-9FAA-2B902CCF6A3D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="" xmlns:a16="http://schemas.microsoft.com/office/drawing/2014/main" id="{CC36AE73-8EF3-2D44-999F-0E9B120C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8697" y="6356350"/>
            <a:ext cx="124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="" xmlns:a16="http://schemas.microsoft.com/office/drawing/2014/main" id="{4DC528B5-03E6-4744-ACDF-43B232A8C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92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3BC4322-C122-9644-9AC7-1AA72E81CBAB}"/>
              </a:ext>
            </a:extLst>
          </p:cNvPr>
          <p:cNvSpPr/>
          <p:nvPr userDrawn="1"/>
        </p:nvSpPr>
        <p:spPr>
          <a:xfrm>
            <a:off x="6121973" y="-23662"/>
            <a:ext cx="67323" cy="5437049"/>
          </a:xfrm>
          <a:prstGeom prst="rect">
            <a:avLst/>
          </a:prstGeom>
          <a:solidFill>
            <a:srgbClr val="02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96788D1-411D-9E44-B158-49BB8B856053}"/>
              </a:ext>
            </a:extLst>
          </p:cNvPr>
          <p:cNvSpPr/>
          <p:nvPr userDrawn="1"/>
        </p:nvSpPr>
        <p:spPr>
          <a:xfrm>
            <a:off x="838200" y="384475"/>
            <a:ext cx="5476875" cy="1857375"/>
          </a:xfrm>
          <a:prstGeom prst="rect">
            <a:avLst/>
          </a:prstGeom>
          <a:solidFill>
            <a:srgbClr val="2B2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5EFC64-F708-3645-A7E6-CECB7BD6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64" y="583119"/>
            <a:ext cx="4465320" cy="399064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28FA7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E1CC9BE1-4E91-0145-9E83-D1B3DB469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464" y="1049263"/>
            <a:ext cx="4465320" cy="1042148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AB8BF75-CE0F-D549-BD3A-6B86F6AE5977}"/>
              </a:ext>
            </a:extLst>
          </p:cNvPr>
          <p:cNvSpPr/>
          <p:nvPr userDrawn="1"/>
        </p:nvSpPr>
        <p:spPr>
          <a:xfrm>
            <a:off x="5983405" y="2332540"/>
            <a:ext cx="5476875" cy="1857375"/>
          </a:xfrm>
          <a:prstGeom prst="rect">
            <a:avLst/>
          </a:prstGeom>
          <a:solidFill>
            <a:srgbClr val="2B2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6C19F242-6DD9-894D-AC6F-03D8B087AB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289878" y="2997328"/>
            <a:ext cx="4465320" cy="1042148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67FC182-2E98-9447-8241-A4EC302A6E98}"/>
              </a:ext>
            </a:extLst>
          </p:cNvPr>
          <p:cNvSpPr/>
          <p:nvPr userDrawn="1"/>
        </p:nvSpPr>
        <p:spPr>
          <a:xfrm>
            <a:off x="712421" y="4308886"/>
            <a:ext cx="5476875" cy="1857375"/>
          </a:xfrm>
          <a:prstGeom prst="rect">
            <a:avLst/>
          </a:prstGeom>
          <a:solidFill>
            <a:srgbClr val="2B2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0EE0D46B-430C-D841-95C6-4E32CCE2B6D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919685" y="4973674"/>
            <a:ext cx="4465320" cy="1042148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36">
            <a:extLst>
              <a:ext uri="{FF2B5EF4-FFF2-40B4-BE49-F238E27FC236}">
                <a16:creationId xmlns="" xmlns:a16="http://schemas.microsoft.com/office/drawing/2014/main" id="{CEDA5F9A-0AC9-6145-8586-02E1EA9327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6097" y="2492102"/>
            <a:ext cx="4479102" cy="38625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="" xmlns:a16="http://schemas.microsoft.com/office/drawing/2014/main" id="{D8D099C2-6B51-E144-ACCE-FE551D2AAA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9685" y="4492374"/>
            <a:ext cx="4479102" cy="38625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1" i="0" kern="1200" dirty="0" smtClean="0">
                <a:solidFill>
                  <a:srgbClr val="028FA7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="" xmlns:a16="http://schemas.microsoft.com/office/drawing/2014/main" id="{D5A11051-A107-AB47-954D-87D9921C54E4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01C9264D-CB9A-0042-9573-1EE9A01A4EC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="" xmlns:a16="http://schemas.microsoft.com/office/drawing/2014/main" id="{939D0C63-276C-A845-89FE-C23CFCA86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10368" y="6356350"/>
            <a:ext cx="13024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www.medeva.io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="" xmlns:a16="http://schemas.microsoft.com/office/drawing/2014/main" id="{FD648039-B104-3940-AE42-D28B1D014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3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19EC35E-1516-CA47-948A-C3A5C177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2ED3E2-51EB-5949-BBBA-5DA77BDC8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6E673F89-EAC5-2042-BAF4-3A1F42DA2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53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defRPr>
            </a:lvl1pPr>
          </a:lstStyle>
          <a:p>
            <a:fld id="{F22F3ACD-AA9C-A240-B4AC-A6648E3C1951}" type="datetime1">
              <a:rPr lang="en-IN" smtClean="0"/>
              <a:t>19-12-2019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655AB956-F27B-8540-A458-7188FAFD2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0000" y="6356350"/>
            <a:ext cx="1222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defRPr>
            </a:lvl1pPr>
          </a:lstStyle>
          <a:p>
            <a:r>
              <a:rPr lang="en-US" dirty="0" err="1"/>
              <a:t>www.medeva.io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23CFB1B3-C8A1-FC41-927B-151B9C8C2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4002" y="6356350"/>
            <a:ext cx="39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defRPr>
            </a:lvl1pPr>
          </a:lstStyle>
          <a:p>
            <a:fld id="{A022DDC2-B9EC-2D41-B4FC-0709B8D2279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73E16F15-0E0C-B84E-8023-D303C2B26F33}"/>
              </a:ext>
            </a:extLst>
          </p:cNvPr>
          <p:cNvCxnSpPr/>
          <p:nvPr userDrawn="1"/>
        </p:nvCxnSpPr>
        <p:spPr>
          <a:xfrm>
            <a:off x="1786427" y="6356350"/>
            <a:ext cx="0" cy="365125"/>
          </a:xfrm>
          <a:prstGeom prst="line">
            <a:avLst/>
          </a:prstGeom>
          <a:ln w="15875">
            <a:solidFill>
              <a:srgbClr val="028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585FB9B-EF4C-374A-85FF-35E73217C27F}"/>
              </a:ext>
            </a:extLst>
          </p:cNvPr>
          <p:cNvCxnSpPr/>
          <p:nvPr userDrawn="1"/>
        </p:nvCxnSpPr>
        <p:spPr>
          <a:xfrm>
            <a:off x="10184082" y="6356350"/>
            <a:ext cx="0" cy="365125"/>
          </a:xfrm>
          <a:prstGeom prst="line">
            <a:avLst/>
          </a:prstGeom>
          <a:ln w="15875">
            <a:solidFill>
              <a:srgbClr val="028F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2494CA5-49DB-554D-B939-22108EC1B14E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284239" y="6356350"/>
            <a:ext cx="937214" cy="33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1" r:id="rId3"/>
    <p:sldLayoutId id="2147483650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62" r:id="rId11"/>
    <p:sldLayoutId id="2147483663" r:id="rId12"/>
    <p:sldLayoutId id="2147483656" r:id="rId13"/>
    <p:sldLayoutId id="2147483666" r:id="rId14"/>
    <p:sldLayoutId id="2147483664" r:id="rId15"/>
    <p:sldLayoutId id="2147483660" r:id="rId16"/>
    <p:sldLayoutId id="2147483665" r:id="rId17"/>
    <p:sldLayoutId id="214748365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I%20Am%20AI-%20GTC%202018%20Kickoff%20-%20YouTube.MP4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hyperlink" Target="What%20is%20a%20Chatbot_.mp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35" r="363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03885" y="2095952"/>
            <a:ext cx="5365202" cy="2215854"/>
          </a:xfrm>
        </p:spPr>
        <p:txBody>
          <a:bodyPr/>
          <a:lstStyle/>
          <a:p>
            <a:r>
              <a:rPr lang="en-US" dirty="0" smtClean="0"/>
              <a:t>An Introduction to Text Mining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E50062-7A77-934B-8C41-EFE951FBF63C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Solution is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01003" y="2262188"/>
            <a:ext cx="9376012" cy="2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NLP is an intersection of computer science , linguistics(scientific study of language), and machine learning that is connected with communication between computers and humans in natural language 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20" y="718671"/>
            <a:ext cx="7532915" cy="7652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Showcard Gothic" pitchFamily="82" charset="0"/>
                <a:cs typeface="Courier New" pitchFamily="49" charset="0"/>
              </a:rPr>
              <a:t>NATURAL   LANGUAGE     PROCESSING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  <a:latin typeface="Showcard Gothic" pitchFamily="82" charset="0"/>
              <a:cs typeface="Courier New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65" y="3332544"/>
            <a:ext cx="384042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20841"/>
      </p:ext>
    </p:extLst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55845" y="1446664"/>
            <a:ext cx="9348716" cy="37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41" y="4365104"/>
            <a:ext cx="9505056" cy="2592288"/>
          </a:xfrm>
        </p:spPr>
        <p:txBody>
          <a:bodyPr/>
          <a:lstStyle/>
          <a:p>
            <a:r>
              <a:rPr lang="en-IN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lgerian" pitchFamily="82" charset="0"/>
              </a:rPr>
              <a:t>    APPLICATIONS OF NLP: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  <a:latin typeface="Algerian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ManagedApplications_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63552" y="0"/>
            <a:ext cx="7584843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88502"/>
      </p:ext>
    </p:extLst>
  </p:cSld>
  <p:clrMapOvr>
    <a:masterClrMapping/>
  </p:clrMapOvr>
  <p:transition spd="slow">
    <p:wheel spokes="8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715" y="1071547"/>
            <a:ext cx="103288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itchFamily="82" charset="0"/>
              </a:rPr>
              <a:t>Machine Translation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itchFamily="82" charset="0"/>
              </a:rPr>
              <a:t>:  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lgerian" pitchFamily="82" charset="0"/>
              </a:rPr>
              <a:t> </a:t>
            </a:r>
            <a:r>
              <a:rPr lang="en-US" dirty="0" smtClean="0"/>
              <a:t>it is process by which computer software is used to translate a text from one natural language to another.</a:t>
            </a:r>
            <a:endParaRPr lang="en-IN" dirty="0"/>
          </a:p>
        </p:txBody>
      </p:sp>
      <p:pic>
        <p:nvPicPr>
          <p:cNvPr id="3074" name="Picture 2" descr="C:\Users\User\Desktop\thesis\New folder\machine-hum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1691" y="1844824"/>
            <a:ext cx="5619789" cy="171451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11424" y="3645024"/>
            <a:ext cx="10561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itchFamily="82" charset="0"/>
              </a:rPr>
              <a:t>Sentiment Analys</a:t>
            </a:r>
            <a:r>
              <a:rPr lang="en-US" sz="20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lgerian" pitchFamily="82" charset="0"/>
              </a:rPr>
              <a:t>is</a:t>
            </a:r>
            <a:r>
              <a:rPr lang="en-US" sz="2000" b="1" dirty="0" smtClean="0"/>
              <a:t>:  </a:t>
            </a:r>
            <a:r>
              <a:rPr lang="en-US" dirty="0" smtClean="0"/>
              <a:t>sentiment analysis is also known as </a:t>
            </a:r>
            <a:r>
              <a:rPr lang="en-US" dirty="0" err="1" smtClean="0"/>
              <a:t>opnion</a:t>
            </a:r>
            <a:r>
              <a:rPr lang="en-US" dirty="0" smtClean="0"/>
              <a:t> mining is a field within NLP that builds systems that try to identify and extract </a:t>
            </a:r>
            <a:r>
              <a:rPr lang="en-US" dirty="0" err="1" smtClean="0"/>
              <a:t>opnion</a:t>
            </a:r>
            <a:r>
              <a:rPr lang="en-US" dirty="0" smtClean="0"/>
              <a:t> within text</a:t>
            </a:r>
            <a:r>
              <a:rPr lang="en-US" sz="2400" dirty="0" smtClean="0"/>
              <a:t>.</a:t>
            </a:r>
            <a:endParaRPr lang="en-IN" sz="2400" dirty="0"/>
          </a:p>
        </p:txBody>
      </p:sp>
      <p:pic>
        <p:nvPicPr>
          <p:cNvPr id="3075" name="Picture 3" descr="C:\Users\User\Desktop\thesis\New folder\Sentiment-Analysi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928" y="4725144"/>
            <a:ext cx="5524539" cy="192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99832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65" y="692697"/>
            <a:ext cx="10137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itchFamily="82" charset="0"/>
              </a:rPr>
              <a:t>Image Captioning</a:t>
            </a:r>
            <a:r>
              <a:rPr lang="en-US" sz="2400" dirty="0" smtClean="0"/>
              <a:t>: </a:t>
            </a:r>
            <a:r>
              <a:rPr lang="en-US" dirty="0" smtClean="0"/>
              <a:t> this is the process of generating textual description of an image .it uses both NLP and computer vision to generate the captions.</a:t>
            </a:r>
            <a:endParaRPr lang="en-IN" dirty="0"/>
          </a:p>
        </p:txBody>
      </p:sp>
      <p:pic>
        <p:nvPicPr>
          <p:cNvPr id="4098" name="Picture 2" descr="C:\Users\User\Desktop\thesis\New folder\exa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5734" y="1700808"/>
            <a:ext cx="4826023" cy="242889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295467" y="4221089"/>
            <a:ext cx="9851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itchFamily="82" charset="0"/>
              </a:rPr>
              <a:t>Automatic Summarization</a:t>
            </a:r>
            <a:r>
              <a:rPr lang="en-US" sz="2400" dirty="0" smtClean="0"/>
              <a:t>:  </a:t>
            </a:r>
            <a:r>
              <a:rPr lang="en-US" dirty="0" smtClean="0"/>
              <a:t>it is the process of shortening a text document with </a:t>
            </a:r>
            <a:r>
              <a:rPr lang="en-US" dirty="0" err="1" smtClean="0"/>
              <a:t>software,in</a:t>
            </a:r>
            <a:r>
              <a:rPr lang="en-US" dirty="0" smtClean="0"/>
              <a:t> order to create a summary with the major points of the original documents.</a:t>
            </a:r>
            <a:endParaRPr lang="en-IN" dirty="0"/>
          </a:p>
        </p:txBody>
      </p:sp>
      <p:pic>
        <p:nvPicPr>
          <p:cNvPr id="4099" name="Picture 3" descr="C:\Users\User\Desktop\thesis\New folder\1_uiwH4HNbZ85e-kHgmWmK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5157192"/>
            <a:ext cx="6718300" cy="1357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063985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33015" y="1250943"/>
            <a:ext cx="9648967" cy="39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146412"/>
            <a:ext cx="9998122" cy="4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620" y="1250943"/>
            <a:ext cx="8013622" cy="7652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Structured Information can be used as below: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883391"/>
            <a:ext cx="9697872" cy="32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3707" y="1105469"/>
            <a:ext cx="9990162" cy="40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 action="ppaction://hlinkfile"/>
            <a:extLst>
              <a:ext uri="{FF2B5EF4-FFF2-40B4-BE49-F238E27FC236}">
                <a16:creationId xmlns="" xmlns:a16="http://schemas.microsoft.com/office/drawing/2014/main" id="{5D2E3136-E530-5341-89DB-9DA0912FE6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="" xmlns:a16="http://schemas.microsoft.com/office/drawing/2014/main" id="{6D06903D-F418-654D-B4C7-057A7942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3814" y="3581400"/>
            <a:ext cx="3580327" cy="369318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hlinkClick r:id="rId2" action="ppaction://hlinkfile"/>
          </p:cNvPr>
          <p:cNvSpPr txBox="1"/>
          <p:nvPr/>
        </p:nvSpPr>
        <p:spPr>
          <a:xfrm>
            <a:off x="3778002" y="2682703"/>
            <a:ext cx="3927650" cy="132342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IN" sz="8000" b="1" dirty="0" smtClean="0">
                <a:solidFill>
                  <a:schemeClr val="bg1"/>
                </a:solidFill>
                <a:hlinkClick r:id="rId4" action="ppaction://hlinkfile"/>
              </a:rPr>
              <a:t>Chat</a:t>
            </a:r>
            <a:r>
              <a:rPr lang="en-IN" sz="8000" b="1" dirty="0" smtClean="0">
                <a:solidFill>
                  <a:schemeClr val="bg1"/>
                </a:solidFill>
              </a:rPr>
              <a:t> bot</a:t>
            </a:r>
            <a:endParaRPr lang="en-IN" sz="8000" b="1" dirty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Sm\Desktop\Play-512.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031" y="2118038"/>
            <a:ext cx="2254876" cy="225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New folder\Process-of-Text-Mining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09600" y="1590707"/>
            <a:ext cx="10972800" cy="43068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867524"/>
          </a:xfrm>
        </p:spPr>
        <p:txBody>
          <a:bodyPr>
            <a:normAutofit/>
          </a:bodyPr>
          <a:lstStyle/>
          <a:p>
            <a:r>
              <a:rPr lang="en-US" dirty="0" smtClean="0"/>
              <a:t>   </a:t>
            </a:r>
            <a:r>
              <a:rPr lang="en-US" dirty="0" smtClean="0">
                <a:latin typeface="Showcard Gothic" pitchFamily="82" charset="0"/>
              </a:rPr>
              <a:t>STANDARD NLP WORKFLOW</a:t>
            </a:r>
            <a:endParaRPr lang="en-IN" dirty="0">
              <a:latin typeface="Showcard Gothi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AutoShape 4" descr="Image result for cleaning TEXT images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10" name="AutoShape 6" descr="Image result for cleaning TEXT images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 descr="data-clean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11691" y="3212977"/>
            <a:ext cx="65600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n w="0"/>
                <a:latin typeface="Agency FB" pitchFamily="34" charset="0"/>
              </a:rPr>
              <a:t>TEXT PRE-PROCESSING</a:t>
            </a:r>
            <a:endParaRPr lang="en-IN" sz="3200" dirty="0"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80152"/>
      </p:ext>
    </p:extLst>
  </p:cSld>
  <p:clrMapOvr>
    <a:masterClrMapping/>
  </p:clrMapOvr>
  <p:transition spd="slow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3312" y="620689"/>
            <a:ext cx="10273275" cy="5627713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IN" sz="1600" b="1" dirty="0" smtClean="0"/>
              <a:t>What is text </a:t>
            </a:r>
            <a:r>
              <a:rPr lang="en-IN" sz="1600" b="1" dirty="0" err="1" smtClean="0"/>
              <a:t>preprocessing</a:t>
            </a:r>
            <a:r>
              <a:rPr lang="en-IN" sz="1600" b="1" dirty="0" smtClean="0"/>
              <a:t>?</a:t>
            </a:r>
            <a:endParaRPr lang="en-IN" sz="1600" dirty="0" smtClean="0"/>
          </a:p>
          <a:p>
            <a:pPr>
              <a:buNone/>
            </a:pPr>
            <a:r>
              <a:rPr lang="en-IN" sz="1400" dirty="0" smtClean="0"/>
              <a:t>       To </a:t>
            </a:r>
            <a:r>
              <a:rPr lang="en-IN" sz="1400" dirty="0" err="1" smtClean="0"/>
              <a:t>preprocess</a:t>
            </a:r>
            <a:r>
              <a:rPr lang="en-IN" sz="1400" dirty="0" smtClean="0"/>
              <a:t> your text simply means to bring your text into a form that is </a:t>
            </a:r>
            <a:r>
              <a:rPr lang="en-IN" sz="1400" b="1" dirty="0" smtClean="0"/>
              <a:t>predictable </a:t>
            </a:r>
            <a:r>
              <a:rPr lang="en-IN" sz="1400" dirty="0" smtClean="0"/>
              <a:t>and </a:t>
            </a:r>
            <a:r>
              <a:rPr lang="en-IN" sz="1400" b="1" dirty="0" smtClean="0"/>
              <a:t>analyzable</a:t>
            </a:r>
            <a:r>
              <a:rPr lang="en-IN" sz="1400" dirty="0" smtClean="0"/>
              <a:t> for your task</a:t>
            </a:r>
          </a:p>
          <a:p>
            <a:pPr>
              <a:buNone/>
            </a:pPr>
            <a:endParaRPr lang="en-IN" sz="2800" dirty="0" smtClean="0"/>
          </a:p>
          <a:p>
            <a:pPr>
              <a:buNone/>
            </a:pPr>
            <a:r>
              <a:rPr lang="en-IN" sz="1400" b="1" dirty="0" smtClean="0"/>
              <a:t>Types of </a:t>
            </a:r>
            <a:r>
              <a:rPr lang="en-IN" sz="1600" b="1" dirty="0" smtClean="0"/>
              <a:t>text</a:t>
            </a:r>
            <a:r>
              <a:rPr lang="en-IN" sz="1400" b="1" dirty="0" smtClean="0"/>
              <a:t> pre-processing techniques</a:t>
            </a:r>
            <a:endParaRPr lang="en-IN" sz="1400" dirty="0" smtClean="0"/>
          </a:p>
          <a:p>
            <a:pPr>
              <a:buNone/>
            </a:pPr>
            <a:r>
              <a:rPr lang="en-IN" sz="1400" dirty="0" smtClean="0"/>
              <a:t>        There are different ways to </a:t>
            </a:r>
            <a:r>
              <a:rPr lang="en-IN" sz="1400" dirty="0" err="1" smtClean="0"/>
              <a:t>preprocess</a:t>
            </a:r>
            <a:r>
              <a:rPr lang="en-IN" sz="1400" dirty="0" smtClean="0"/>
              <a:t> your text. Here are some of the approaches that you should know about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1117600" y="3068960"/>
            <a:ext cx="3250208" cy="10081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sz="1600" b="1" i="1" dirty="0" smtClean="0"/>
              <a:t>Lowercasing:</a:t>
            </a:r>
          </a:p>
          <a:p>
            <a:pPr>
              <a:buNone/>
            </a:pPr>
            <a:r>
              <a:rPr lang="en-IN" sz="1600" dirty="0" smtClean="0"/>
              <a:t> </a:t>
            </a:r>
            <a:r>
              <a:rPr lang="en-IN" sz="1200" dirty="0" smtClean="0"/>
              <a:t>Lowercasing ALL your text data</a:t>
            </a:r>
            <a:endParaRPr lang="en-IN" b="1" i="1" dirty="0" smtClean="0"/>
          </a:p>
        </p:txBody>
      </p:sp>
      <p:sp>
        <p:nvSpPr>
          <p:cNvPr id="8" name="Snip Diagonal Corner Rectangle 7"/>
          <p:cNvSpPr/>
          <p:nvPr/>
        </p:nvSpPr>
        <p:spPr>
          <a:xfrm>
            <a:off x="4876800" y="3140968"/>
            <a:ext cx="2725003" cy="936104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1" dirty="0" smtClean="0"/>
              <a:t>Noise Removal:</a:t>
            </a:r>
          </a:p>
          <a:p>
            <a:pPr algn="ctr"/>
            <a:r>
              <a:rPr lang="en-IN" sz="1200" dirty="0" smtClean="0"/>
              <a:t>This includes punctuation removal, spell checking, special </a:t>
            </a:r>
            <a:r>
              <a:rPr lang="en-IN" sz="1100" dirty="0" smtClean="0"/>
              <a:t>character removal</a:t>
            </a:r>
            <a:endParaRPr lang="en-IN" dirty="0"/>
          </a:p>
        </p:txBody>
      </p:sp>
      <p:sp>
        <p:nvSpPr>
          <p:cNvPr id="9" name="Snip Diagonal Corner Rectangle 8"/>
          <p:cNvSpPr/>
          <p:nvPr/>
        </p:nvSpPr>
        <p:spPr>
          <a:xfrm>
            <a:off x="8534400" y="3145160"/>
            <a:ext cx="2124501" cy="93191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sz="1600" b="1" i="1" dirty="0" smtClean="0"/>
              <a:t>Removing HTML tags:</a:t>
            </a:r>
          </a:p>
        </p:txBody>
      </p:sp>
      <p:sp>
        <p:nvSpPr>
          <p:cNvPr id="10" name="Snip Diagonal Corner Rectangle 9"/>
          <p:cNvSpPr/>
          <p:nvPr/>
        </p:nvSpPr>
        <p:spPr>
          <a:xfrm>
            <a:off x="8636001" y="4476466"/>
            <a:ext cx="2582460" cy="1023582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sz="1600" b="1" i="1" dirty="0" smtClean="0"/>
              <a:t>Removing Special Characters:</a:t>
            </a:r>
            <a:endParaRPr lang="en-IN" sz="1200" b="1" i="1" dirty="0" smtClean="0"/>
          </a:p>
          <a:p>
            <a:pPr>
              <a:buNone/>
            </a:pPr>
            <a:r>
              <a:rPr lang="en-IN" sz="1200" dirty="0" smtClean="0"/>
              <a:t>Special characters and symbols are usually non-alphanumeric </a:t>
            </a:r>
            <a:endParaRPr lang="en-IN" sz="1200" b="1" i="1" dirty="0" smtClean="0"/>
          </a:p>
        </p:txBody>
      </p:sp>
      <p:sp>
        <p:nvSpPr>
          <p:cNvPr id="11" name="Snip Diagonal Corner Rectangle 10"/>
          <p:cNvSpPr/>
          <p:nvPr/>
        </p:nvSpPr>
        <p:spPr>
          <a:xfrm>
            <a:off x="5231649" y="4307944"/>
            <a:ext cx="2438400" cy="122038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endParaRPr lang="en-IN" sz="1600" b="1" i="1" dirty="0" smtClean="0"/>
          </a:p>
          <a:p>
            <a:pPr>
              <a:buNone/>
            </a:pPr>
            <a:r>
              <a:rPr lang="en-IN" sz="1600" b="1" i="1" dirty="0" smtClean="0"/>
              <a:t>Removing accented characters</a:t>
            </a:r>
            <a:r>
              <a:rPr lang="en-IN" sz="1600" dirty="0" smtClean="0"/>
              <a:t> :</a:t>
            </a:r>
          </a:p>
          <a:p>
            <a:pPr>
              <a:buNone/>
            </a:pPr>
            <a:r>
              <a:rPr lang="en-IN" sz="1200" dirty="0" smtClean="0"/>
              <a:t>Converting into ASCII</a:t>
            </a:r>
            <a:endParaRPr lang="en-IN" sz="1600" dirty="0" smtClean="0"/>
          </a:p>
          <a:p>
            <a:r>
              <a:rPr lang="en-IN" sz="1200" dirty="0" smtClean="0"/>
              <a:t>Ex: converting </a:t>
            </a:r>
            <a:r>
              <a:rPr lang="en-IN" sz="1200" b="1" dirty="0" smtClean="0"/>
              <a:t>é </a:t>
            </a:r>
            <a:r>
              <a:rPr lang="en-IN" sz="1200" dirty="0" smtClean="0"/>
              <a:t>to </a:t>
            </a:r>
            <a:r>
              <a:rPr lang="en-IN" sz="1200" b="1" dirty="0" smtClean="0"/>
              <a:t>e</a:t>
            </a:r>
            <a:r>
              <a:rPr lang="en-IN" sz="1200" dirty="0" smtClean="0"/>
              <a:t>.</a:t>
            </a:r>
          </a:p>
          <a:p>
            <a:pPr>
              <a:buNone/>
            </a:pPr>
            <a:endParaRPr lang="en-IN" sz="1600" dirty="0" smtClean="0"/>
          </a:p>
        </p:txBody>
      </p:sp>
      <p:sp>
        <p:nvSpPr>
          <p:cNvPr id="12" name="Snip Diagonal Corner Rectangle 11"/>
          <p:cNvSpPr/>
          <p:nvPr/>
        </p:nvSpPr>
        <p:spPr>
          <a:xfrm>
            <a:off x="1228299" y="4307944"/>
            <a:ext cx="2729551" cy="102833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IN" sz="1600" b="1" i="1" dirty="0" smtClean="0"/>
              <a:t>Expanding Contractions:</a:t>
            </a:r>
          </a:p>
          <a:p>
            <a:pPr>
              <a:buNone/>
            </a:pPr>
            <a:r>
              <a:rPr lang="en-IN" sz="1200" dirty="0" smtClean="0"/>
              <a:t>Contractions are shortened version of words or syllables.</a:t>
            </a:r>
            <a:r>
              <a:rPr lang="en-IN" sz="1200" b="1" i="1" dirty="0" smtClean="0"/>
              <a:t> </a:t>
            </a:r>
          </a:p>
          <a:p>
            <a:pPr>
              <a:buNone/>
            </a:pPr>
            <a:r>
              <a:rPr lang="en-IN" sz="1200" b="1" i="1" dirty="0" smtClean="0"/>
              <a:t>Ex: do not</a:t>
            </a:r>
            <a:r>
              <a:rPr lang="en-IN" sz="1200" dirty="0" smtClean="0"/>
              <a:t> to </a:t>
            </a:r>
            <a:r>
              <a:rPr lang="en-IN" sz="1200" b="1" i="1" dirty="0" smtClean="0"/>
              <a:t>don’t</a:t>
            </a:r>
            <a:r>
              <a:rPr lang="en-IN" sz="1200" dirty="0" smtClean="0"/>
              <a:t> and </a:t>
            </a:r>
            <a:r>
              <a:rPr lang="en-IN" sz="1200" b="1" i="1" dirty="0" smtClean="0"/>
              <a:t>I would</a:t>
            </a:r>
            <a:r>
              <a:rPr lang="en-IN" sz="1200" dirty="0" smtClean="0"/>
              <a:t> to </a:t>
            </a:r>
            <a:r>
              <a:rPr lang="en-IN" sz="1200" b="1" i="1" dirty="0" smtClean="0"/>
              <a:t>I’d</a:t>
            </a:r>
            <a:r>
              <a:rPr lang="en-IN" sz="1200" dirty="0" smtClean="0"/>
              <a:t> </a:t>
            </a:r>
            <a:endParaRPr lang="en-IN" sz="12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30013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3707" y="1037231"/>
            <a:ext cx="10167583" cy="41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146412"/>
            <a:ext cx="10120952" cy="38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Pre Processing - Tokenization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46412" y="2442948"/>
            <a:ext cx="9935570" cy="27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3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Normalization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7356" y="2016230"/>
            <a:ext cx="9880978" cy="31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transformation_sm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9392"/>
            <a:ext cx="12192000" cy="69847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7648" y="1052736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0"/>
              </a:rPr>
              <a:t> </a:t>
            </a:r>
            <a:r>
              <a:rPr lang="en-US" sz="4000" b="1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  <a:latin typeface="Algerian" pitchFamily="82" charset="0"/>
              </a:rPr>
              <a:t>FEATURE</a:t>
            </a:r>
            <a:r>
              <a:rPr lang="en-US" sz="4000" b="1" dirty="0" smtClean="0">
                <a:ln w="0"/>
              </a:rPr>
              <a:t> </a:t>
            </a:r>
            <a:r>
              <a:rPr lang="en-US" sz="4000" b="1" dirty="0" smtClean="0">
                <a:ln w="0"/>
                <a:solidFill>
                  <a:schemeClr val="bg1">
                    <a:lumMod val="95000"/>
                    <a:lumOff val="5000"/>
                  </a:schemeClr>
                </a:solidFill>
              </a:rPr>
              <a:t>ENGINEERING</a:t>
            </a:r>
            <a:endParaRPr lang="en-IN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8680"/>
      </p:ext>
    </p:extLst>
  </p:cSld>
  <p:clrMapOvr>
    <a:masterClrMapping/>
  </p:clrMapOvr>
  <p:transition spd="slow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91380" y="1250943"/>
            <a:ext cx="9527080" cy="39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8000" y="1185864"/>
            <a:ext cx="11379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The Bag of Words model doesn’t consider </a:t>
            </a:r>
            <a:r>
              <a:rPr lang="en-IN" dirty="0" smtClean="0">
                <a:solidFill>
                  <a:srgbClr val="FF0000"/>
                </a:solidFill>
              </a:rPr>
              <a:t>order of words</a:t>
            </a:r>
            <a:r>
              <a:rPr lang="en-IN" dirty="0" smtClean="0"/>
              <a:t>. But what if we also wanted to take into account phrases or collection of words which occur in a sequence?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N-grams help us achieve that</a:t>
            </a:r>
          </a:p>
          <a:p>
            <a:endParaRPr lang="en-IN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     An N-gram is basically a collection of word tokens from a text document such that   these tokens are contiguous and occur in a sequence.               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     Bi-grams indicate n-grams of order 2 (two words), Tri-grams indicate n-grams of order 3 (three words), and so on.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2512" y="4061992"/>
            <a:ext cx="7112000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11691" y="476673"/>
            <a:ext cx="4873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Bag of N-Grams Model</a:t>
            </a:r>
            <a:endParaRPr lang="en-IN" sz="2400" b="1" dirty="0">
              <a:solidFill>
                <a:schemeClr val="accent1">
                  <a:lumMod val="75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88980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6" tIns="45713" rIns="91426" bIns="45713"/>
          <a:lstStyle/>
          <a:p>
            <a:r>
              <a:rPr lang="en-IN" dirty="0" err="1" smtClean="0"/>
              <a:t>Chatbots</a:t>
            </a:r>
            <a:r>
              <a:rPr lang="en-IN" dirty="0" smtClean="0"/>
              <a:t> in Future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26" tIns="45713" rIns="91426" bIns="45713"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223493"/>
            <a:ext cx="11895519" cy="495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8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2" y="3476972"/>
            <a:ext cx="7105649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4455672" y="5910372"/>
            <a:ext cx="81690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   The TF-IDF based feature vectors for each of our text documents show  scaled and normalized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itchFamily="18" charset="0"/>
                <a:ea typeface="Calibri" pitchFamily="34" charset="0"/>
                <a:cs typeface="Times New Roman" pitchFamily="18" charset="0"/>
              </a:rPr>
              <a:t>    values as compared to the raw Bag of Words model values.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 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51348" y="764705"/>
            <a:ext cx="3089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TF-IDF Model</a:t>
            </a:r>
            <a:endParaRPr lang="en-US" sz="1400" b="1" dirty="0" smtClean="0">
              <a:solidFill>
                <a:schemeClr val="accent1">
                  <a:lumMod val="75000"/>
                </a:schemeClr>
              </a:solidFill>
              <a:latin typeface="Algerian" pitchFamily="82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371" y="1340769"/>
            <a:ext cx="12001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TF-IDF stands for Term Frequency-Inverse Document Frequency.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</a:t>
            </a: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   Term Frequency:</a:t>
            </a: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This summarizes how often a given word appears within a document.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 </a:t>
            </a: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  Inverse Document Frequency:</a:t>
            </a: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This downscales words that appear a lot across documents.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82251"/>
      </p:ext>
    </p:extLst>
  </p:cSld>
  <p:clrMapOvr>
    <a:masterClrMapping/>
  </p:clrMapOvr>
  <p:transition spd="slow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8800" y="381001"/>
            <a:ext cx="3602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Word Embedding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00" y="2060849"/>
            <a:ext cx="1107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Word embeddings are a type of word representation that allows words with similar meaning to have a similar representation.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27381" y="5241974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The Fast Text Model</a:t>
            </a:r>
            <a:r>
              <a:rPr lang="en-IN" dirty="0" smtClean="0">
                <a:latin typeface="Algerian" pitchFamily="82" charset="0"/>
              </a:rPr>
              <a:t> </a:t>
            </a:r>
            <a:r>
              <a:rPr lang="en-IN" dirty="0" smtClean="0"/>
              <a:t>:The model was first introduced by </a:t>
            </a:r>
            <a:r>
              <a:rPr lang="en-IN" dirty="0" err="1" smtClean="0"/>
              <a:t>Facebook</a:t>
            </a:r>
            <a:r>
              <a:rPr lang="en-IN" dirty="0" smtClean="0"/>
              <a:t> in 2016 as an extension and supposedly improvement of the vanilla Word2Vec mode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7382" y="4365104"/>
            <a:ext cx="11425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GloVe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 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Times New Roman" pitchFamily="18" charset="0"/>
                <a:cs typeface="Lucida Sans Unicode" pitchFamily="34" charset="0"/>
              </a:rPr>
              <a:t>Model</a:t>
            </a:r>
            <a:r>
              <a:rPr lang="en-IN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</a:rPr>
              <a:t> </a:t>
            </a:r>
            <a:r>
              <a:rPr lang="en-IN" dirty="0" smtClean="0"/>
              <a:t>: The </a:t>
            </a:r>
            <a:r>
              <a:rPr lang="en-IN" dirty="0" err="1" smtClean="0"/>
              <a:t>GloVe</a:t>
            </a:r>
            <a:r>
              <a:rPr lang="en-IN" dirty="0" smtClean="0"/>
              <a:t> model stands for Global Vectors which is an unsupervised learning model which can be used to obtain dense word vectors similar to Word2Vec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31371" y="2924944"/>
            <a:ext cx="107531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ea typeface="Times New Roman" pitchFamily="18" charset="0"/>
                <a:cs typeface="Times New Roman" pitchFamily="18" charset="0"/>
              </a:rPr>
              <a:t>Example for Word Embedding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ea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lgerian" pitchFamily="82" charset="0"/>
                <a:ea typeface="Calibri" pitchFamily="34" charset="0"/>
                <a:cs typeface="Times New Roman" pitchFamily="18" charset="0"/>
              </a:rPr>
              <a:t>Word2Vec</a:t>
            </a:r>
            <a:r>
              <a:rPr lang="en-US" b="1" dirty="0" smtClean="0">
                <a:latin typeface="Algerian" pitchFamily="82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US" b="1" dirty="0" smtClean="0">
                <a:ea typeface="Calibri" pitchFamily="34" charset="0"/>
                <a:cs typeface="Times New Roman" pitchFamily="18" charset="0"/>
              </a:rPr>
              <a:t>: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is one of the most popular technique to learn word embeddings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dirty="0" smtClean="0"/>
              <a:t>This model was created by Google in 2013 and is a predictive deep learning based model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 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3392" y="115958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Calibri" pitchFamily="34" charset="0"/>
                <a:cs typeface="Times New Roman" pitchFamily="18" charset="0"/>
              </a:rPr>
              <a:t>Word embedding is one of the most popular representations of document </a:t>
            </a:r>
            <a:r>
              <a:rPr lang="en-US" dirty="0" err="1" smtClean="0">
                <a:solidFill>
                  <a:srgbClr val="000000"/>
                </a:solidFill>
                <a:latin typeface="Georgia" pitchFamily="18" charset="0"/>
                <a:ea typeface="Calibri" pitchFamily="34" charset="0"/>
                <a:cs typeface="Times New Roman" pitchFamily="18" charset="0"/>
              </a:rPr>
              <a:t>vocabulary.It</a:t>
            </a: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Calibri" pitchFamily="34" charset="0"/>
                <a:cs typeface="Times New Roman" pitchFamily="18" charset="0"/>
              </a:rPr>
              <a:t> is capable of capturing context of a word in a document, semantic and syntactic </a:t>
            </a:r>
            <a:r>
              <a:rPr lang="en-US" dirty="0" err="1" smtClean="0">
                <a:solidFill>
                  <a:srgbClr val="000000"/>
                </a:solidFill>
                <a:latin typeface="Georgia" pitchFamily="18" charset="0"/>
                <a:ea typeface="Calibri" pitchFamily="34" charset="0"/>
                <a:cs typeface="Times New Roman" pitchFamily="18" charset="0"/>
              </a:rPr>
              <a:t>similarity,relation</a:t>
            </a:r>
            <a:r>
              <a:rPr lang="en-US" dirty="0" smtClean="0">
                <a:solidFill>
                  <a:srgbClr val="000000"/>
                </a:solidFill>
                <a:latin typeface="Georgia" pitchFamily="18" charset="0"/>
                <a:ea typeface="Calibri" pitchFamily="34" charset="0"/>
                <a:cs typeface="Times New Roman" pitchFamily="18" charset="0"/>
              </a:rPr>
              <a:t> with other words, etc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79864"/>
      </p:ext>
    </p:extLst>
  </p:cSld>
  <p:clrMapOvr>
    <a:masterClrMapping/>
  </p:clrMapOvr>
  <p:transition spd="slow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05468" y="1583139"/>
            <a:ext cx="9962865" cy="39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Role / Function of given word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32763" y="2262188"/>
            <a:ext cx="9921923" cy="2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7354" y="1037230"/>
            <a:ext cx="10181231" cy="41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4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078174"/>
            <a:ext cx="10352963" cy="40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132764"/>
            <a:ext cx="10475794" cy="40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69241" y="1419367"/>
            <a:ext cx="9362365" cy="37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8" y="1216128"/>
            <a:ext cx="5271713" cy="48216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9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354785" y="426887"/>
            <a:ext cx="11453216" cy="4733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MINING CUSTOMER REVIEWS </a:t>
            </a:r>
            <a:endParaRPr lang="en-US" dirty="0">
              <a:solidFill>
                <a:srgbClr val="FF0000"/>
              </a:solidFill>
              <a:latin typeface="Avenir LT Std 65 Medium" panose="020B0603020203020204" pitchFamily="34" charset="0"/>
              <a:ea typeface="Avenir Medium" charset="0"/>
              <a:cs typeface="Avenir Mediu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53080" y="1861719"/>
            <a:ext cx="2562777" cy="104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0743" tIns="45329" rIns="90743" bIns="45329" anchor="t"/>
          <a:lstStyle/>
          <a:p>
            <a:pPr defTabSz="1824415">
              <a:lnSpc>
                <a:spcPct val="125000"/>
              </a:lnSpc>
            </a:pPr>
            <a:r>
              <a:rPr lang="en-US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Offering critical insights into brand perception and competitive scenarios to experience brands wanting to manage and learn from data on review sites that is viewed by millions.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46" y="52208"/>
            <a:ext cx="1857184" cy="8193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3674" y="1042393"/>
            <a:ext cx="2602635" cy="338554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venir LT Std 65 Medium" panose="020B0603020203020204" pitchFamily="34" charset="0"/>
                <a:ea typeface="Avenir Medium" charset="0"/>
                <a:cs typeface="Avenir Medium" charset="0"/>
              </a:rPr>
              <a:t>Challenge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83673" y="4521151"/>
            <a:ext cx="2562777" cy="1234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0743" tIns="45329" rIns="90743" bIns="45329" anchor="t"/>
          <a:lstStyle/>
          <a:p>
            <a:pPr defTabSz="1824415">
              <a:lnSpc>
                <a:spcPct val="125000"/>
              </a:lnSpc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We scrapped over 10 million customer reviews for more than 100000 restaurants across India</a:t>
            </a:r>
            <a:r>
              <a:rPr lang="en-IN" sz="12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4104" y="3956899"/>
            <a:ext cx="2637663" cy="338554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venir LT Std 65 Medium" panose="020B0603020203020204" pitchFamily="34" charset="0"/>
                <a:ea typeface="Avenir Medium" charset="0"/>
                <a:cs typeface="Avenir Medium" charset="0"/>
              </a:rPr>
              <a:t>Solution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24793" y="702109"/>
            <a:ext cx="2510118" cy="5632311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We focused on the following questions for analysing the reviews: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are the keywords and topics of discussion across the comments?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elements of the restaurant would they want improved – service, staff behaviour, ambience etc.?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is the overall mood of the customers visiting the restaurant?</a:t>
            </a:r>
          </a:p>
          <a:p>
            <a:endParaRPr lang="en-IN" sz="1400" dirty="0">
              <a:latin typeface="Avenir LT Std 45 Book" panose="020B0502020203020204" pitchFamily="34" charset="0"/>
              <a:ea typeface="Avenir Book" charset="0"/>
              <a:cs typeface="Avenir Book" charset="0"/>
            </a:endParaRPr>
          </a:p>
          <a:p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Using advanced techniques of text analytics - machine learning for topics classification, sentiment analysis, and more, we developed a module where restaurant collected reviews could also be analysed and compared for taking better decisions.</a:t>
            </a:r>
          </a:p>
          <a:p>
            <a:endParaRPr lang="en-US" sz="1000" dirty="0">
              <a:latin typeface="Avenir LT Std 45 Book" panose="020B0502020203020204" pitchFamily="34" charset="0"/>
              <a:ea typeface="Avenir Book" charset="0"/>
              <a:cs typeface="Avenir Book" charset="0"/>
            </a:endParaRPr>
          </a:p>
        </p:txBody>
      </p:sp>
      <p:sp>
        <p:nvSpPr>
          <p:cNvPr id="13" name="1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372549" y="6577743"/>
            <a:ext cx="472409" cy="176626"/>
          </a:xfrm>
        </p:spPr>
        <p:txBody>
          <a:bodyPr lIns="90610" tIns="45325" rIns="90610" bIns="45325" anchor="ctr"/>
          <a:lstStyle/>
          <a:p>
            <a:pPr defTabSz="905664"/>
            <a:r>
              <a:rPr lang="es-SV" sz="1200" b="1" dirty="0">
                <a:latin typeface="Avenir Heavy" charset="0"/>
                <a:ea typeface="Avenir Heavy" charset="0"/>
                <a:cs typeface="Avenir Heav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12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 and NLP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1" y="2129050"/>
            <a:ext cx="4839268" cy="303349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46209" y="2265528"/>
            <a:ext cx="4858603" cy="29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8200" y="723900"/>
            <a:ext cx="10967113" cy="5308600"/>
          </a:xfrm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with Text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Dr Venugopala Rao Manneni</a:t>
            </a:r>
          </a:p>
          <a:p>
            <a:r>
              <a:rPr lang="en-IN" dirty="0" smtClean="0"/>
              <a:t>www.statsvenu.com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FFDAF1C-3F43-6446-BA71-4D29556D99EB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09684" y="1250943"/>
            <a:ext cx="10263115" cy="39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NLP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1" y="2016230"/>
            <a:ext cx="10666862" cy="314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19367" y="1351128"/>
            <a:ext cx="9157648" cy="38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37230" y="1460310"/>
            <a:ext cx="9758149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8200" y="1050879"/>
            <a:ext cx="10516737" cy="41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8179" y="1250943"/>
            <a:ext cx="9922167" cy="42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1" y="1132764"/>
            <a:ext cx="10037289" cy="446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3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8" y="1216128"/>
            <a:ext cx="5271713" cy="48216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9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354785" y="426887"/>
            <a:ext cx="11453216" cy="4733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MINING CUSTOMER REVIEWS </a:t>
            </a:r>
            <a:endParaRPr lang="en-US" dirty="0">
              <a:solidFill>
                <a:srgbClr val="FF0000"/>
              </a:solidFill>
              <a:latin typeface="Avenir LT Std 65 Medium" panose="020B0603020203020204" pitchFamily="34" charset="0"/>
              <a:ea typeface="Avenir Medium" charset="0"/>
              <a:cs typeface="Avenir Mediu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53080" y="1861719"/>
            <a:ext cx="2562777" cy="104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0743" tIns="45329" rIns="90743" bIns="45329" anchor="t"/>
          <a:lstStyle/>
          <a:p>
            <a:pPr defTabSz="1824415">
              <a:lnSpc>
                <a:spcPct val="125000"/>
              </a:lnSpc>
            </a:pPr>
            <a:r>
              <a:rPr lang="en-US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Offering critical insights into brand perception and competitive scenarios to experience brands wanting to manage and learn from data on review sites that is viewed by millions.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46" y="52208"/>
            <a:ext cx="1857184" cy="8193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3674" y="1042393"/>
            <a:ext cx="2602635" cy="338554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venir LT Std 65 Medium" panose="020B0603020203020204" pitchFamily="34" charset="0"/>
                <a:ea typeface="Avenir Medium" charset="0"/>
                <a:cs typeface="Avenir Medium" charset="0"/>
              </a:rPr>
              <a:t>Challenge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83673" y="4521151"/>
            <a:ext cx="2562777" cy="1234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90743" tIns="45329" rIns="90743" bIns="45329" anchor="t"/>
          <a:lstStyle/>
          <a:p>
            <a:pPr defTabSz="1824415">
              <a:lnSpc>
                <a:spcPct val="125000"/>
              </a:lnSpc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We scrapped over 10 million customer reviews for more than 100000 restaurants across India</a:t>
            </a:r>
            <a:r>
              <a:rPr lang="en-IN" sz="12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4104" y="3956899"/>
            <a:ext cx="2637663" cy="338554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venir LT Std 65 Medium" panose="020B0603020203020204" pitchFamily="34" charset="0"/>
                <a:ea typeface="Avenir Medium" charset="0"/>
                <a:cs typeface="Avenir Medium" charset="0"/>
              </a:rPr>
              <a:t>Solution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24793" y="702109"/>
            <a:ext cx="2510118" cy="5632311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We focused on the following questions for analysing the reviews: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are the keywords and topics of discussion across the comments?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elements of the restaurant would they want improved – service, staff behaviour, ambience etc.?</a:t>
            </a:r>
          </a:p>
          <a:p>
            <a:pPr marL="285707" indent="-285707">
              <a:buFont typeface="Arial" panose="020B0604020202020204" pitchFamily="34" charset="0"/>
              <a:buChar char="•"/>
            </a:pPr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What is the overall mood of the customers visiting the restaurant?</a:t>
            </a:r>
          </a:p>
          <a:p>
            <a:endParaRPr lang="en-IN" sz="1400" dirty="0">
              <a:latin typeface="Avenir LT Std 45 Book" panose="020B0502020203020204" pitchFamily="34" charset="0"/>
              <a:ea typeface="Avenir Book" charset="0"/>
              <a:cs typeface="Avenir Book" charset="0"/>
            </a:endParaRPr>
          </a:p>
          <a:p>
            <a:r>
              <a:rPr lang="en-IN" sz="1400" dirty="0">
                <a:latin typeface="Avenir LT Std 45 Book" panose="020B0502020203020204" pitchFamily="34" charset="0"/>
                <a:ea typeface="Avenir Book" charset="0"/>
                <a:cs typeface="Avenir Book" charset="0"/>
              </a:rPr>
              <a:t>Using advanced techniques of text analytics - machine learning for topics classification, sentiment analysis, and more, we developed a module where restaurant collected reviews could also be analysed and compared for taking better decisions.</a:t>
            </a:r>
          </a:p>
          <a:p>
            <a:endParaRPr lang="en-US" sz="1000" dirty="0">
              <a:latin typeface="Avenir LT Std 45 Book" panose="020B0502020203020204" pitchFamily="34" charset="0"/>
              <a:ea typeface="Avenir Book" charset="0"/>
              <a:cs typeface="Avenir Book" charset="0"/>
            </a:endParaRPr>
          </a:p>
        </p:txBody>
      </p:sp>
      <p:sp>
        <p:nvSpPr>
          <p:cNvPr id="13" name="1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372549" y="6577743"/>
            <a:ext cx="472409" cy="176626"/>
          </a:xfrm>
        </p:spPr>
        <p:txBody>
          <a:bodyPr lIns="90610" tIns="45325" rIns="90610" bIns="45325" anchor="ctr"/>
          <a:lstStyle/>
          <a:p>
            <a:pPr defTabSz="905664"/>
            <a:r>
              <a:rPr lang="es-SV" sz="1200" b="1" dirty="0">
                <a:latin typeface="Avenir Heavy" charset="0"/>
                <a:ea typeface="Avenir Heavy" charset="0"/>
                <a:cs typeface="Avenir Heavy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3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err="1" smtClean="0"/>
              <a:t>Handson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1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Why Natural Language Processing</a:t>
            </a:r>
          </a:p>
          <a:p>
            <a:r>
              <a:rPr lang="en-IN" dirty="0" smtClean="0"/>
              <a:t>What is Natural Language Processing</a:t>
            </a:r>
          </a:p>
          <a:p>
            <a:r>
              <a:rPr lang="en-IN" dirty="0" smtClean="0"/>
              <a:t>Tasks Of Natural Language Processing</a:t>
            </a:r>
          </a:p>
          <a:p>
            <a:r>
              <a:rPr lang="en-IN" dirty="0" smtClean="0"/>
              <a:t>Machine / Deep Learning and NLP</a:t>
            </a:r>
          </a:p>
          <a:p>
            <a:r>
              <a:rPr lang="en-IN" dirty="0" smtClean="0"/>
              <a:t>How To Learn Natural Language Processing</a:t>
            </a:r>
          </a:p>
          <a:p>
            <a:r>
              <a:rPr lang="en-IN" dirty="0" smtClean="0"/>
              <a:t>Hands on</a:t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8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NLP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1" y="2261727"/>
            <a:ext cx="10134717" cy="290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8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Growth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1727"/>
            <a:ext cx="5043985" cy="314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39" y="2374710"/>
            <a:ext cx="4909157" cy="305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9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002" y="1114463"/>
            <a:ext cx="9092445" cy="76528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Out of 100 percept 80% growth is unstructured data 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52" y="2064231"/>
            <a:ext cx="10271078" cy="327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3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Data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6AD4DB-67DC-294C-BFD7-5406676DADA1}" type="datetime1">
              <a:rPr lang="en-IN" smtClean="0"/>
              <a:pPr/>
              <a:t>19-12-2019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www.medeva.io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2DDC2-B9EC-2D41-B4FC-0709B8D2279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79" y="2029878"/>
            <a:ext cx="10264924" cy="354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92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eva">
      <a:dk1>
        <a:srgbClr val="202020"/>
      </a:dk1>
      <a:lt1>
        <a:srgbClr val="FFFFFF"/>
      </a:lt1>
      <a:dk2>
        <a:srgbClr val="44546A"/>
      </a:dk2>
      <a:lt2>
        <a:srgbClr val="E7E6E6"/>
      </a:lt2>
      <a:accent1>
        <a:srgbClr val="028FA7"/>
      </a:accent1>
      <a:accent2>
        <a:srgbClr val="2B2A2F"/>
      </a:accent2>
      <a:accent3>
        <a:srgbClr val="616E74"/>
      </a:accent3>
      <a:accent4>
        <a:srgbClr val="F28E1D"/>
      </a:accent4>
      <a:accent5>
        <a:srgbClr val="3EABF8"/>
      </a:accent5>
      <a:accent6>
        <a:srgbClr val="F22020"/>
      </a:accent6>
      <a:hlink>
        <a:srgbClr val="0563C1"/>
      </a:hlink>
      <a:folHlink>
        <a:srgbClr val="954F72"/>
      </a:folHlink>
    </a:clrScheme>
    <a:fontScheme name="Candara">
      <a:maj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27653</TotalTime>
  <Words>956</Words>
  <Application>Microsoft Office PowerPoint</Application>
  <PresentationFormat>Custom</PresentationFormat>
  <Paragraphs>204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An Introduction to Text Mining</vt:lpstr>
      <vt:lpstr>PowerPoint Presentation</vt:lpstr>
      <vt:lpstr>Chatbots in Future</vt:lpstr>
      <vt:lpstr>Working with Text</vt:lpstr>
      <vt:lpstr>Content </vt:lpstr>
      <vt:lpstr>Why NLP</vt:lpstr>
      <vt:lpstr>Data Growth</vt:lpstr>
      <vt:lpstr>Out of 100 percept 80% growth is unstructured data </vt:lpstr>
      <vt:lpstr>Text Data</vt:lpstr>
      <vt:lpstr>The Solution is</vt:lpstr>
      <vt:lpstr>NATURAL   LANGUAGE     PROCESSING</vt:lpstr>
      <vt:lpstr>PowerPoint Presentation</vt:lpstr>
      <vt:lpstr>    APPLICATIONS OF NLP:</vt:lpstr>
      <vt:lpstr>PowerPoint Presentation</vt:lpstr>
      <vt:lpstr>PowerPoint Presentation</vt:lpstr>
      <vt:lpstr>PowerPoint Presentation</vt:lpstr>
      <vt:lpstr>PowerPoint Presentation</vt:lpstr>
      <vt:lpstr>Structured Information can be used as below: </vt:lpstr>
      <vt:lpstr>PowerPoint Presentation</vt:lpstr>
      <vt:lpstr>   STANDARD NLP WORKFLOW</vt:lpstr>
      <vt:lpstr>PowerPoint Presentation</vt:lpstr>
      <vt:lpstr>PowerPoint Presentation</vt:lpstr>
      <vt:lpstr>PowerPoint Presentation</vt:lpstr>
      <vt:lpstr>PowerPoint Presentation</vt:lpstr>
      <vt:lpstr>Text Pre Processing - Tokenization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/ Function of given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 and NLP</vt:lpstr>
      <vt:lpstr>PowerPoint Presentation</vt:lpstr>
      <vt:lpstr>Deep Learning and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Antony Legori</dc:creator>
  <cp:lastModifiedBy>Sm</cp:lastModifiedBy>
  <cp:revision>726</cp:revision>
  <dcterms:created xsi:type="dcterms:W3CDTF">2019-05-30T09:03:50Z</dcterms:created>
  <dcterms:modified xsi:type="dcterms:W3CDTF">2019-12-19T05:04:57Z</dcterms:modified>
</cp:coreProperties>
</file>